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4496" r:id="rId1"/>
  </p:sldMasterIdLst>
  <p:notesMasterIdLst>
    <p:notesMasterId r:id="rId46"/>
  </p:notesMasterIdLst>
  <p:handoutMasterIdLst>
    <p:handoutMasterId r:id="rId47"/>
  </p:handoutMasterIdLst>
  <p:sldIdLst>
    <p:sldId id="488" r:id="rId2"/>
    <p:sldId id="489" r:id="rId3"/>
    <p:sldId id="490" r:id="rId4"/>
    <p:sldId id="491" r:id="rId5"/>
    <p:sldId id="530" r:id="rId6"/>
    <p:sldId id="531" r:id="rId7"/>
    <p:sldId id="540" r:id="rId8"/>
    <p:sldId id="492" r:id="rId9"/>
    <p:sldId id="447" r:id="rId10"/>
    <p:sldId id="493" r:id="rId11"/>
    <p:sldId id="494" r:id="rId12"/>
    <p:sldId id="495" r:id="rId13"/>
    <p:sldId id="532" r:id="rId14"/>
    <p:sldId id="496" r:id="rId15"/>
    <p:sldId id="506" r:id="rId16"/>
    <p:sldId id="507" r:id="rId17"/>
    <p:sldId id="508" r:id="rId18"/>
    <p:sldId id="509" r:id="rId19"/>
    <p:sldId id="510" r:id="rId20"/>
    <p:sldId id="512" r:id="rId21"/>
    <p:sldId id="514" r:id="rId22"/>
    <p:sldId id="515" r:id="rId23"/>
    <p:sldId id="516" r:id="rId24"/>
    <p:sldId id="497" r:id="rId25"/>
    <p:sldId id="498" r:id="rId26"/>
    <p:sldId id="499" r:id="rId27"/>
    <p:sldId id="446" r:id="rId28"/>
    <p:sldId id="500" r:id="rId29"/>
    <p:sldId id="501" r:id="rId30"/>
    <p:sldId id="503" r:id="rId31"/>
    <p:sldId id="533" r:id="rId32"/>
    <p:sldId id="535" r:id="rId33"/>
    <p:sldId id="539" r:id="rId34"/>
    <p:sldId id="536" r:id="rId35"/>
    <p:sldId id="538" r:id="rId36"/>
    <p:sldId id="504" r:id="rId37"/>
    <p:sldId id="517" r:id="rId38"/>
    <p:sldId id="518" r:id="rId39"/>
    <p:sldId id="521" r:id="rId40"/>
    <p:sldId id="522" r:id="rId41"/>
    <p:sldId id="526" r:id="rId42"/>
    <p:sldId id="527" r:id="rId43"/>
    <p:sldId id="534" r:id="rId44"/>
    <p:sldId id="528" r:id="rId45"/>
  </p:sldIdLst>
  <p:sldSz cx="9144000" cy="5143500" type="screen16x9"/>
  <p:notesSz cx="7019925" cy="93059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11">
          <p15:clr>
            <a:srgbClr val="A4A3A4"/>
          </p15:clr>
        </p15:guide>
        <p15:guide id="2" orient="horz" pos="874">
          <p15:clr>
            <a:srgbClr val="A4A3A4"/>
          </p15:clr>
        </p15:guide>
        <p15:guide id="3" orient="horz" pos="1188">
          <p15:clr>
            <a:srgbClr val="A4A3A4"/>
          </p15:clr>
        </p15:guide>
        <p15:guide id="4" orient="horz" pos="2856">
          <p15:clr>
            <a:srgbClr val="A4A3A4"/>
          </p15:clr>
        </p15:guide>
        <p15:guide id="5" pos="2795">
          <p15:clr>
            <a:srgbClr val="A4A3A4"/>
          </p15:clr>
        </p15:guide>
        <p15:guide id="6" orient="horz" pos="658">
          <p15:clr>
            <a:srgbClr val="A4A3A4"/>
          </p15:clr>
        </p15:guide>
        <p15:guide id="7" orient="horz" pos="189">
          <p15:clr>
            <a:srgbClr val="A4A3A4"/>
          </p15:clr>
        </p15:guide>
        <p15:guide id="8" orient="horz" pos="561">
          <p15:clr>
            <a:srgbClr val="A4A3A4"/>
          </p15:clr>
        </p15:guide>
        <p15:guide id="9" orient="horz" pos="2299">
          <p15:clr>
            <a:srgbClr val="A4A3A4"/>
          </p15:clr>
        </p15:guide>
        <p15:guide id="10" pos="2013">
          <p15:clr>
            <a:srgbClr val="A4A3A4"/>
          </p15:clr>
        </p15:guide>
        <p15:guide id="11" pos="122">
          <p15:clr>
            <a:srgbClr val="A4A3A4"/>
          </p15:clr>
        </p15:guide>
        <p15:guide id="12" pos="5590">
          <p15:clr>
            <a:srgbClr val="A4A3A4"/>
          </p15:clr>
        </p15:guide>
        <p15:guide id="13" pos="189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>
          <p15:clr>
            <a:srgbClr val="A4A3A4"/>
          </p15:clr>
        </p15:guide>
        <p15:guide id="2" pos="221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C6ED"/>
    <a:srgbClr val="6DB9B9"/>
    <a:srgbClr val="8429FF"/>
    <a:srgbClr val="9A2F7C"/>
    <a:srgbClr val="E65631"/>
    <a:srgbClr val="E1907E"/>
    <a:srgbClr val="E69381"/>
    <a:srgbClr val="EB5831"/>
    <a:srgbClr val="E1542F"/>
    <a:srgbClr val="E0E1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00" autoAdjust="0"/>
    <p:restoredTop sz="88407" autoAdjust="0"/>
  </p:normalViewPr>
  <p:slideViewPr>
    <p:cSldViewPr snapToGrid="0" snapToObjects="1">
      <p:cViewPr varScale="1">
        <p:scale>
          <a:sx n="143" d="100"/>
          <a:sy n="143" d="100"/>
        </p:scale>
        <p:origin x="1136" y="184"/>
      </p:cViewPr>
      <p:guideLst>
        <p:guide orient="horz" pos="1311"/>
        <p:guide orient="horz" pos="874"/>
        <p:guide orient="horz" pos="1188"/>
        <p:guide orient="horz" pos="2856"/>
        <p:guide pos="2795"/>
        <p:guide orient="horz" pos="658"/>
        <p:guide orient="horz" pos="189"/>
        <p:guide orient="horz" pos="561"/>
        <p:guide orient="horz" pos="2299"/>
        <p:guide pos="2013"/>
        <p:guide pos="122"/>
        <p:guide pos="5590"/>
        <p:guide pos="1893"/>
      </p:guideLst>
    </p:cSldViewPr>
  </p:slideViewPr>
  <p:outlineViewPr>
    <p:cViewPr>
      <p:scale>
        <a:sx n="33" d="100"/>
        <a:sy n="33" d="100"/>
      </p:scale>
      <p:origin x="0" y="-3150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93" d="100"/>
        <a:sy n="93" d="100"/>
      </p:scale>
      <p:origin x="0" y="0"/>
    </p:cViewPr>
  </p:sorterViewPr>
  <p:notesViewPr>
    <p:cSldViewPr snapToGrid="0" snapToObjects="1">
      <p:cViewPr varScale="1">
        <p:scale>
          <a:sx n="69" d="100"/>
          <a:sy n="69" d="100"/>
        </p:scale>
        <p:origin x="2802" y="78"/>
      </p:cViewPr>
      <p:guideLst>
        <p:guide orient="horz" pos="2931"/>
        <p:guide pos="221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650" cy="465138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 eaLnBrk="1" hangingPunct="1">
              <a:defRPr sz="1200">
                <a:latin typeface="Arial" pitchFamily="29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6688" y="0"/>
            <a:ext cx="3041650" cy="465138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 eaLnBrk="1" hangingPunct="1">
              <a:defRPr sz="1200">
                <a:latin typeface="Arial" pitchFamily="29" charset="0"/>
              </a:defRPr>
            </a:lvl1pPr>
          </a:lstStyle>
          <a:p>
            <a:pPr>
              <a:defRPr/>
            </a:pPr>
            <a:fld id="{915B014E-AE1F-42A6-9993-D2B84D5CE974}" type="datetimeFigureOut">
              <a:rPr lang="en-US"/>
              <a:pPr>
                <a:defRPr/>
              </a:pPr>
              <a:t>9/18/25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9200"/>
            <a:ext cx="3041650" cy="465138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 eaLnBrk="1" hangingPunct="1">
              <a:defRPr sz="1200">
                <a:latin typeface="Arial" pitchFamily="29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6688" y="8839200"/>
            <a:ext cx="3041650" cy="465138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 eaLnBrk="1" hangingPunct="1">
              <a:defRPr sz="1200">
                <a:latin typeface="Arial" pitchFamily="29" charset="0"/>
              </a:defRPr>
            </a:lvl1pPr>
          </a:lstStyle>
          <a:p>
            <a:pPr>
              <a:defRPr/>
            </a:pPr>
            <a:fld id="{15D1D5AE-569A-4D73-AFBC-3C0BE63DF6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6696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650" cy="465138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 eaLnBrk="1" hangingPunct="1">
              <a:defRPr sz="800"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688" y="0"/>
            <a:ext cx="3041650" cy="465138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 eaLnBrk="1" hangingPunct="1">
              <a:defRPr sz="800"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pPr>
              <a:defRPr/>
            </a:pPr>
            <a:fld id="{D2C816EC-6535-4220-8A39-2EB54F8196AA}" type="datetimeFigureOut">
              <a:rPr lang="en-US"/>
              <a:pPr>
                <a:defRPr/>
              </a:pPr>
              <a:t>9/18/25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3950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87" tIns="46644" rIns="93287" bIns="4664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25450" y="4419600"/>
            <a:ext cx="6186488" cy="4187825"/>
          </a:xfrm>
          <a:prstGeom prst="rect">
            <a:avLst/>
          </a:prstGeom>
        </p:spPr>
        <p:txBody>
          <a:bodyPr vert="horz" lIns="93287" tIns="46644" rIns="93287" bIns="46644" rtlCol="0"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9200"/>
            <a:ext cx="3041650" cy="465138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 eaLnBrk="1" hangingPunct="1">
              <a:defRPr sz="800"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688" y="8839200"/>
            <a:ext cx="3041650" cy="465138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 eaLnBrk="1" hangingPunct="1">
              <a:defRPr sz="800"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pPr>
              <a:defRPr/>
            </a:pPr>
            <a:fld id="{83FE79CF-2984-46B9-86DA-B6BD4A2B59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7456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Helvetica" panose="020B0604020202020204" pitchFamily="34" charset="0"/>
        <a:ea typeface="+mn-ea"/>
        <a:cs typeface="Helvetica" panose="020B0604020202020204" pitchFamily="34" charset="0"/>
      </a:defRPr>
    </a:lvl1pPr>
    <a:lvl2pPr algn="l" defTabSz="4572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Helvetica" panose="020B0604020202020204" pitchFamily="34" charset="0"/>
        <a:ea typeface="+mn-ea"/>
        <a:cs typeface="Helvetica" panose="020B0604020202020204" pitchFamily="34" charset="0"/>
      </a:defRPr>
    </a:lvl2pPr>
    <a:lvl3pPr algn="l" defTabSz="4572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Helvetica" panose="020B0604020202020204" pitchFamily="34" charset="0"/>
        <a:ea typeface="+mn-ea"/>
        <a:cs typeface="Helvetica" panose="020B0604020202020204" pitchFamily="34" charset="0"/>
      </a:defRPr>
    </a:lvl3pPr>
    <a:lvl4pPr algn="l" defTabSz="4572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Helvetica" panose="020B0604020202020204" pitchFamily="34" charset="0"/>
        <a:ea typeface="+mn-ea"/>
        <a:cs typeface="Helvetica" panose="020B0604020202020204" pitchFamily="34" charset="0"/>
      </a:defRPr>
    </a:lvl4pPr>
    <a:lvl5pPr algn="l" defTabSz="4572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Helvetica" panose="020B0604020202020204" pitchFamily="34" charset="0"/>
        <a:ea typeface="+mn-ea"/>
        <a:cs typeface="Helvetica" panose="020B0604020202020204" pitchFamily="34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youtu.be/2-6anyWQAME" TargetMode="External"/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FE79CF-2984-46B9-86DA-B6BD4A2B5910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248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FE79CF-2984-46B9-86DA-B6BD4A2B5910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248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0183" indent="-230183">
              <a:spcBef>
                <a:spcPts val="200"/>
              </a:spcBef>
              <a:spcAft>
                <a:spcPts val="600"/>
              </a:spcAft>
              <a:buFont typeface="+mj-lt"/>
              <a:buAutoNum type="arabicPeriod"/>
            </a:pPr>
            <a:endParaRPr lang="en-US" sz="9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FE79CF-2984-46B9-86DA-B6BD4A2B5910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151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FE79CF-2984-46B9-86DA-B6BD4A2B5910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248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FE79CF-2984-46B9-86DA-B6BD4A2B5910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2488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200"/>
              </a:spcAft>
            </a:pPr>
            <a:r>
              <a:rPr lang="en-US" dirty="0"/>
              <a:t>34 working years so far</a:t>
            </a:r>
          </a:p>
          <a:p>
            <a:pPr>
              <a:spcAft>
                <a:spcPts val="200"/>
              </a:spcAft>
            </a:pPr>
            <a:r>
              <a:rPr lang="en-US" dirty="0"/>
              <a:t>Have worked for 11 companies, 8 of which (73%) were startups or “non-public”</a:t>
            </a:r>
          </a:p>
          <a:p>
            <a:pPr lvl="1">
              <a:spcAft>
                <a:spcPts val="200"/>
              </a:spcAft>
            </a:pPr>
            <a:r>
              <a:rPr lang="en-US" dirty="0"/>
              <a:t>2 startups / private companies have gone public while I was there</a:t>
            </a:r>
          </a:p>
          <a:p>
            <a:pPr>
              <a:spcAft>
                <a:spcPts val="200"/>
              </a:spcAft>
            </a:pPr>
            <a:r>
              <a:rPr lang="en-US" dirty="0"/>
              <a:t>The bulk of my career (25 / 34 = 73%) has been with 4 companies</a:t>
            </a:r>
          </a:p>
          <a:p>
            <a:pPr lvl="1">
              <a:spcAft>
                <a:spcPts val="200"/>
              </a:spcAft>
            </a:pPr>
            <a:r>
              <a:rPr lang="en-US" dirty="0" err="1"/>
              <a:t>CustomSoft</a:t>
            </a:r>
            <a:r>
              <a:rPr lang="en-US" dirty="0"/>
              <a:t> (7 years) </a:t>
            </a:r>
          </a:p>
          <a:p>
            <a:pPr lvl="1">
              <a:spcAft>
                <a:spcPts val="200"/>
              </a:spcAft>
            </a:pPr>
            <a:r>
              <a:rPr lang="en-US" dirty="0"/>
              <a:t>NeXT / Apple (5.5 years)</a:t>
            </a:r>
          </a:p>
          <a:p>
            <a:pPr lvl="1">
              <a:spcAft>
                <a:spcPts val="200"/>
              </a:spcAft>
            </a:pPr>
            <a:r>
              <a:rPr lang="en-US" dirty="0" err="1"/>
              <a:t>Chordiant</a:t>
            </a:r>
            <a:r>
              <a:rPr lang="en-US" dirty="0"/>
              <a:t> (5 years) </a:t>
            </a:r>
          </a:p>
          <a:p>
            <a:pPr lvl="1">
              <a:spcAft>
                <a:spcPts val="200"/>
              </a:spcAft>
            </a:pPr>
            <a:r>
              <a:rPr lang="en-US" dirty="0"/>
              <a:t>GlobalLogic (7.5 years so far)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FE79CF-2984-46B9-86DA-B6BD4A2B5910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89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FE79CF-2984-46B9-86DA-B6BD4A2B5910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89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FE79CF-2984-46B9-86DA-B6BD4A2B5910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895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FE79CF-2984-46B9-86DA-B6BD4A2B5910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2488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FE79CF-2984-46B9-86DA-B6BD4A2B5910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2488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dirty="0">
                <a:latin typeface="Helvetica Neue Thin"/>
                <a:cs typeface="Helvetica Neue Thin"/>
              </a:rPr>
              <a:t>A very small part of Google’s multi-billion dollar global infrastructure, estimated in 2012 at two million “average sized” quad-core machines. (Image Courtesy </a:t>
            </a:r>
            <a:r>
              <a:rPr lang="en-US" sz="900" dirty="0" err="1">
                <a:latin typeface="Helvetica Neue Thin"/>
                <a:cs typeface="Helvetica Neue Thin"/>
              </a:rPr>
              <a:t>Wired.com</a:t>
            </a:r>
            <a:r>
              <a:rPr lang="en-US" sz="900" dirty="0">
                <a:latin typeface="Helvetica Neue Thin"/>
                <a:cs typeface="Helvetica Neue Thin"/>
              </a:rPr>
              <a:t> )</a:t>
            </a:r>
          </a:p>
          <a:p>
            <a:endParaRPr lang="en-US" sz="900" dirty="0">
              <a:latin typeface="Helvetica Neue Thin"/>
              <a:cs typeface="Helvetica Neue Thin"/>
            </a:endParaRPr>
          </a:p>
          <a:p>
            <a:pPr marL="168275" indent="-16827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/>
              <a:buChar char="•"/>
            </a:pPr>
            <a:r>
              <a:rPr lang="en-US" sz="900" dirty="0">
                <a:solidFill>
                  <a:schemeClr val="accent3"/>
                </a:solidFill>
              </a:rPr>
              <a:t>Disposable computers (exist today: </a:t>
            </a:r>
            <a:r>
              <a:rPr lang="en-US" sz="900" dirty="0" err="1">
                <a:solidFill>
                  <a:schemeClr val="accent3"/>
                </a:solidFill>
              </a:rPr>
              <a:t>MIFARE</a:t>
            </a:r>
            <a:r>
              <a:rPr lang="en-US" sz="900" dirty="0">
                <a:solidFill>
                  <a:schemeClr val="accent3"/>
                </a:solidFill>
              </a:rPr>
              <a:t> </a:t>
            </a:r>
            <a:r>
              <a:rPr lang="en-US" sz="900" dirty="0" err="1">
                <a:solidFill>
                  <a:schemeClr val="accent3"/>
                </a:solidFill>
              </a:rPr>
              <a:t>Ultralight</a:t>
            </a:r>
            <a:r>
              <a:rPr lang="en-US" sz="900" dirty="0">
                <a:solidFill>
                  <a:schemeClr val="accent3"/>
                </a:solidFill>
              </a:rPr>
              <a:t>)</a:t>
            </a:r>
          </a:p>
          <a:p>
            <a:pPr marL="168275" indent="-16827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/>
              <a:buChar char="•"/>
            </a:pPr>
            <a:r>
              <a:rPr lang="en-US" sz="900" dirty="0">
                <a:solidFill>
                  <a:schemeClr val="accent3"/>
                </a:solidFill>
              </a:rPr>
              <a:t>Compute and display power embedded in nearly every surface</a:t>
            </a:r>
          </a:p>
          <a:p>
            <a:pPr marL="168275" indent="-16827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/>
              <a:buChar char="•"/>
            </a:pPr>
            <a:r>
              <a:rPr lang="en-US" sz="900" dirty="0">
                <a:solidFill>
                  <a:schemeClr val="accent3"/>
                </a:solidFill>
              </a:rPr>
              <a:t>Compute power and connectivity embedded in almost every device</a:t>
            </a:r>
          </a:p>
          <a:p>
            <a:pPr marL="168275" indent="-16827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/>
              <a:buChar char="•"/>
            </a:pPr>
            <a:r>
              <a:rPr lang="en-US" sz="900" dirty="0">
                <a:solidFill>
                  <a:schemeClr val="accent3"/>
                </a:solidFill>
              </a:rPr>
              <a:t>Amazing games, simulations, new interaction models</a:t>
            </a:r>
          </a:p>
          <a:p>
            <a:pPr marL="168275" indent="-16827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/>
              <a:buChar char="•"/>
            </a:pPr>
            <a:r>
              <a:rPr lang="en-US" sz="900" dirty="0">
                <a:solidFill>
                  <a:schemeClr val="accent3"/>
                </a:solidFill>
              </a:rPr>
              <a:t>Implantable devices / direct brain connections</a:t>
            </a:r>
          </a:p>
          <a:p>
            <a:pPr marL="168275" indent="-16827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/>
              <a:buChar char="•"/>
            </a:pPr>
            <a:r>
              <a:rPr lang="en-US" sz="900" dirty="0">
                <a:solidFill>
                  <a:schemeClr val="accent3"/>
                </a:solidFill>
              </a:rPr>
              <a:t>Seamless connect between physical and virtual world; the two are completely merged</a:t>
            </a:r>
          </a:p>
          <a:p>
            <a:endParaRPr lang="en-US" sz="900" dirty="0">
              <a:latin typeface="Helvetica Neue Thin"/>
              <a:cs typeface="Helvetica Neue Thin"/>
            </a:endParaRPr>
          </a:p>
          <a:p>
            <a:endParaRPr lang="en-US" sz="900" dirty="0">
              <a:latin typeface="Helvetica Neue Thin"/>
              <a:cs typeface="Helvetica Neue Thin"/>
            </a:endParaRPr>
          </a:p>
          <a:p>
            <a:endParaRPr lang="en-US" sz="900" dirty="0">
              <a:latin typeface="Helvetica Neue Thin"/>
              <a:cs typeface="Helvetica Neue Thin"/>
            </a:endParaRPr>
          </a:p>
          <a:p>
            <a:endParaRPr lang="en-US" sz="900" dirty="0">
              <a:latin typeface="Helvetica Neue Thin"/>
              <a:cs typeface="Helvetica Neue Thi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FE79CF-2984-46B9-86DA-B6BD4A2B5910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7780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dirty="0">
                <a:latin typeface="Helvetica Neue Thin"/>
                <a:cs typeface="Helvetica Neue Thin"/>
              </a:rPr>
              <a:t>A very small part of Google’s multi-billion dollar global infrastructure, estimated in 2012 at two million “average sized” quad-core machines. (Image Courtesy </a:t>
            </a:r>
            <a:r>
              <a:rPr lang="en-US" sz="900" dirty="0" err="1">
                <a:latin typeface="Helvetica Neue Thin"/>
                <a:cs typeface="Helvetica Neue Thin"/>
              </a:rPr>
              <a:t>Wired.com</a:t>
            </a:r>
            <a:r>
              <a:rPr lang="en-US" sz="900" dirty="0">
                <a:latin typeface="Helvetica Neue Thin"/>
                <a:cs typeface="Helvetica Neue Thin"/>
              </a:rPr>
              <a:t> )</a:t>
            </a:r>
          </a:p>
          <a:p>
            <a:endParaRPr lang="en-US" sz="900" dirty="0">
              <a:latin typeface="Helvetica Neue Thin"/>
              <a:cs typeface="Helvetica Neue Thin"/>
            </a:endParaRPr>
          </a:p>
          <a:p>
            <a:pPr marL="168275" indent="-16827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/>
              <a:buChar char="•"/>
            </a:pPr>
            <a:r>
              <a:rPr lang="en-US" sz="900" dirty="0">
                <a:solidFill>
                  <a:schemeClr val="accent3"/>
                </a:solidFill>
              </a:rPr>
              <a:t>Disposable computers (exist today: </a:t>
            </a:r>
            <a:r>
              <a:rPr lang="en-US" sz="900" dirty="0" err="1">
                <a:solidFill>
                  <a:schemeClr val="accent3"/>
                </a:solidFill>
              </a:rPr>
              <a:t>MIFARE</a:t>
            </a:r>
            <a:r>
              <a:rPr lang="en-US" sz="900" dirty="0">
                <a:solidFill>
                  <a:schemeClr val="accent3"/>
                </a:solidFill>
              </a:rPr>
              <a:t> </a:t>
            </a:r>
            <a:r>
              <a:rPr lang="en-US" sz="900" dirty="0" err="1">
                <a:solidFill>
                  <a:schemeClr val="accent3"/>
                </a:solidFill>
              </a:rPr>
              <a:t>Ultralight</a:t>
            </a:r>
            <a:r>
              <a:rPr lang="en-US" sz="900" dirty="0">
                <a:solidFill>
                  <a:schemeClr val="accent3"/>
                </a:solidFill>
              </a:rPr>
              <a:t>)</a:t>
            </a:r>
          </a:p>
          <a:p>
            <a:pPr marL="168275" indent="-16827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/>
              <a:buChar char="•"/>
            </a:pPr>
            <a:r>
              <a:rPr lang="en-US" sz="900" dirty="0">
                <a:solidFill>
                  <a:schemeClr val="accent3"/>
                </a:solidFill>
              </a:rPr>
              <a:t>Compute and display power embedded in nearly every surface</a:t>
            </a:r>
          </a:p>
          <a:p>
            <a:pPr marL="168275" indent="-16827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/>
              <a:buChar char="•"/>
            </a:pPr>
            <a:r>
              <a:rPr lang="en-US" sz="900" dirty="0">
                <a:solidFill>
                  <a:schemeClr val="accent3"/>
                </a:solidFill>
              </a:rPr>
              <a:t>Compute power and connectivity embedded in almost every device</a:t>
            </a:r>
          </a:p>
          <a:p>
            <a:pPr marL="168275" indent="-16827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/>
              <a:buChar char="•"/>
            </a:pPr>
            <a:r>
              <a:rPr lang="en-US" sz="900" dirty="0">
                <a:solidFill>
                  <a:schemeClr val="accent3"/>
                </a:solidFill>
              </a:rPr>
              <a:t>Amazing games, simulations, new interaction models</a:t>
            </a:r>
          </a:p>
          <a:p>
            <a:pPr marL="168275" indent="-16827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/>
              <a:buChar char="•"/>
            </a:pPr>
            <a:r>
              <a:rPr lang="en-US" sz="900" dirty="0">
                <a:solidFill>
                  <a:schemeClr val="accent3"/>
                </a:solidFill>
              </a:rPr>
              <a:t>Implantable devices / direct brain connections</a:t>
            </a:r>
          </a:p>
          <a:p>
            <a:pPr marL="168275" indent="-16827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/>
              <a:buChar char="•"/>
            </a:pPr>
            <a:r>
              <a:rPr lang="en-US" sz="900" dirty="0">
                <a:solidFill>
                  <a:schemeClr val="accent3"/>
                </a:solidFill>
              </a:rPr>
              <a:t>Seamless connect between physical and virtual world; the two are completely merged</a:t>
            </a:r>
          </a:p>
          <a:p>
            <a:endParaRPr lang="en-US" sz="900" dirty="0">
              <a:latin typeface="Helvetica Neue Thin"/>
              <a:cs typeface="Helvetica Neue Thin"/>
            </a:endParaRPr>
          </a:p>
          <a:p>
            <a:endParaRPr lang="en-US" sz="900" dirty="0">
              <a:latin typeface="Helvetica Neue Thin"/>
              <a:cs typeface="Helvetica Neue Thin"/>
            </a:endParaRPr>
          </a:p>
          <a:p>
            <a:endParaRPr lang="en-US" sz="900" dirty="0">
              <a:latin typeface="Helvetica Neue Thin"/>
              <a:cs typeface="Helvetica Neue Thin"/>
            </a:endParaRPr>
          </a:p>
          <a:p>
            <a:endParaRPr lang="en-US" sz="900" dirty="0">
              <a:latin typeface="Helvetica Neue Thin"/>
              <a:cs typeface="Helvetica Neue Thi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FE79CF-2984-46B9-86DA-B6BD4A2B5910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7780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FE79CF-2984-46B9-86DA-B6BD4A2B5910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7780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Positions being</a:t>
            </a:r>
            <a:r>
              <a:rPr lang="en-US" baseline="0" dirty="0"/>
              <a:t> redefined all the time! Definitions and models constantly evolving.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FE79CF-2984-46B9-86DA-B6BD4A2B5910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7780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FE79CF-2984-46B9-86DA-B6BD4A2B5910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2488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David </a:t>
            </a:r>
            <a:r>
              <a:rPr lang="en-US" dirty="0" err="1"/>
              <a:t>Moinina</a:t>
            </a:r>
            <a:r>
              <a:rPr lang="en-US" dirty="0"/>
              <a:t> </a:t>
            </a:r>
            <a:r>
              <a:rPr lang="en-US" dirty="0" err="1"/>
              <a:t>Sengeh</a:t>
            </a:r>
            <a:r>
              <a:rPr lang="en-US" dirty="0"/>
              <a:t> considers himself a lucky man — and one who feels the importance of living every day to the fullest. During Sierra Leone’s fierce civil war, as bands of child-soldiers roamed the country committing murder and mayhem, he and his parents and four siblings escaped unharmed.</a:t>
            </a:r>
          </a:p>
          <a:p>
            <a:endParaRPr lang="en-US" dirty="0"/>
          </a:p>
          <a:p>
            <a:r>
              <a:rPr lang="en-US" dirty="0"/>
              <a:t>But his family and friends were not entirely unscathed: Two uncles were brutally killed, and a stray bullet killed a girl who lived next door. “Anybody who lived in Sierra Leone got affected by the war,” says </a:t>
            </a:r>
            <a:r>
              <a:rPr lang="en-US" dirty="0" err="1"/>
              <a:t>Sengeh</a:t>
            </a:r>
            <a:r>
              <a:rPr lang="en-US" dirty="0"/>
              <a:t>, now a doctoral student at the MIT Media Lab.</a:t>
            </a:r>
          </a:p>
          <a:p>
            <a:endParaRPr lang="en-US" dirty="0"/>
          </a:p>
          <a:p>
            <a:r>
              <a:rPr lang="en-US" dirty="0"/>
              <a:t>At the Media Lab, </a:t>
            </a:r>
            <a:r>
              <a:rPr lang="en-US" dirty="0" err="1"/>
              <a:t>Sengeh</a:t>
            </a:r>
            <a:r>
              <a:rPr lang="en-US" dirty="0"/>
              <a:t> is working to </a:t>
            </a:r>
            <a:r>
              <a:rPr lang="en-US" dirty="0">
                <a:hlinkClick r:id="rId3"/>
              </a:rPr>
              <a:t>improve prosthetic limbs</a:t>
            </a:r>
            <a:r>
              <a:rPr lang="en-US" dirty="0"/>
              <a:t>. In Sierra Leone — where amputations were used to instill fear during the civil war — many people don’t wear their prosthetic limbs because the hard plastic sockets don’t fit well. </a:t>
            </a:r>
            <a:r>
              <a:rPr lang="en-US" dirty="0" err="1"/>
              <a:t>Sengeh</a:t>
            </a:r>
            <a:r>
              <a:rPr lang="en-US" dirty="0"/>
              <a:t> has been working to produce custom-fitted, yet affordable, sockets.</a:t>
            </a:r>
          </a:p>
          <a:p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FE79CF-2984-46B9-86DA-B6BD4A2B591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7377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kern="1200" dirty="0">
                <a:solidFill>
                  <a:schemeClr val="tx1"/>
                </a:solidFill>
                <a:effectLst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An African tribal leader attends a news conference at the 12th African Union Summit in Ethiopia's capital Addis Ababa, February 3, 2009. [Xinhua/</a:t>
            </a:r>
            <a:r>
              <a:rPr lang="en-US" sz="900" b="1" kern="1200" dirty="0" err="1">
                <a:solidFill>
                  <a:schemeClr val="tx1"/>
                </a:solidFill>
                <a:effectLst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Xu</a:t>
            </a:r>
            <a:r>
              <a:rPr lang="en-US" sz="900" b="1" kern="1200" dirty="0">
                <a:solidFill>
                  <a:schemeClr val="tx1"/>
                </a:solidFill>
                <a:effectLst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 </a:t>
            </a:r>
            <a:r>
              <a:rPr lang="en-US" sz="900" b="1" kern="1200" dirty="0" err="1">
                <a:solidFill>
                  <a:schemeClr val="tx1"/>
                </a:solidFill>
                <a:effectLst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Suhui</a:t>
            </a:r>
            <a:r>
              <a:rPr lang="en-US" sz="900" b="1" kern="1200" dirty="0">
                <a:solidFill>
                  <a:schemeClr val="tx1"/>
                </a:solidFill>
                <a:effectLst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FE79CF-2984-46B9-86DA-B6BD4A2B591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9211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Alexander Calder “Mobile Technology” : recognized as the “father of Mobiles”, Alexander Calder so</a:t>
            </a:r>
            <a:r>
              <a:rPr lang="en-US" baseline="0" dirty="0"/>
              <a:t> </a:t>
            </a:r>
            <a:r>
              <a:rPr lang="en-US" dirty="0"/>
              <a:t>enchanted</a:t>
            </a:r>
            <a:r>
              <a:rPr lang="en-US" baseline="0" dirty="0"/>
              <a:t> Albert Einstein that the scientist stood gazing at one for 45 minutes. Mobile is a hybrid of “motion” and “motive” in French.</a:t>
            </a:r>
          </a:p>
          <a:p>
            <a:endParaRPr lang="en-US" baseline="0" dirty="0"/>
          </a:p>
          <a:p>
            <a:r>
              <a:rPr lang="en-US" baseline="0" dirty="0"/>
              <a:t>Calder developed mobiles that responded to air currents, light, humidity, and human interaction.</a:t>
            </a:r>
          </a:p>
          <a:p>
            <a:endParaRPr lang="en-US" baseline="0" dirty="0"/>
          </a:p>
          <a:p>
            <a:r>
              <a:rPr lang="en-US" baseline="0" dirty="0"/>
              <a:t>In this photo, Calder is installing International Mobile, Third International Exhibition of Sculpture, Philadelphia Museum of Art, 1949. Photography by Herbert </a:t>
            </a:r>
            <a:r>
              <a:rPr lang="en-US" baseline="0" dirty="0" err="1"/>
              <a:t>Gehr</a:t>
            </a:r>
            <a:endParaRPr lang="en-US" baseline="0" dirty="0"/>
          </a:p>
          <a:p>
            <a:endParaRPr lang="en-US" baseline="0" dirty="0"/>
          </a:p>
          <a:p>
            <a:r>
              <a:rPr lang="en-US" dirty="0"/>
              <a:t>http://</a:t>
            </a:r>
            <a:r>
              <a:rPr lang="en-US" dirty="0" err="1"/>
              <a:t>www.calder.org</a:t>
            </a:r>
            <a:r>
              <a:rPr lang="en-US" dirty="0"/>
              <a:t>/work/by-life-period/1946-1952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FE79CF-2984-46B9-86DA-B6BD4A2B591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2525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FE79CF-2984-46B9-86DA-B6BD4A2B591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2525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FE79CF-2984-46B9-86DA-B6BD4A2B591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248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6.jpg"/>
          <p:cNvPicPr>
            <a:picLocks noChangeAspect="1"/>
          </p:cNvPicPr>
          <p:nvPr userDrawn="1"/>
        </p:nvPicPr>
        <p:blipFill rotWithShape="1">
          <a:blip r:embed="rId2" cstate="screen">
            <a:alphaModFix amt="2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968" y="0"/>
            <a:ext cx="9171432" cy="5143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88927" y="1963412"/>
            <a:ext cx="4576754" cy="821020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73140" y="4838775"/>
            <a:ext cx="21286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dirty="0">
                <a:solidFill>
                  <a:prstClr val="white"/>
                </a:solidFill>
                <a:latin typeface="Helvetica Neue Light"/>
                <a:ea typeface="Helvetica Neue Thin" charset="0"/>
                <a:cs typeface="Helvetica Neue Light"/>
              </a:rPr>
              <a:t>GlobalLogic Confidential</a:t>
            </a:r>
          </a:p>
        </p:txBody>
      </p:sp>
    </p:spTree>
    <p:extLst>
      <p:ext uri="{BB962C8B-B14F-4D97-AF65-F5344CB8AC3E}">
        <p14:creationId xmlns:p14="http://schemas.microsoft.com/office/powerpoint/2010/main" val="21040330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bkgr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73442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 on Blac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88927" y="1963412"/>
            <a:ext cx="4576754" cy="821020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73140" y="4838775"/>
            <a:ext cx="21286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dirty="0">
                <a:solidFill>
                  <a:prstClr val="white"/>
                </a:solidFill>
                <a:latin typeface="Helvetica Neue Light"/>
                <a:ea typeface="Helvetica Neue Thin" charset="0"/>
                <a:cs typeface="Helvetica Neue Light"/>
              </a:rPr>
              <a:t>GlobalLogic Confidential</a:t>
            </a:r>
          </a:p>
        </p:txBody>
      </p:sp>
    </p:spTree>
    <p:extLst>
      <p:ext uri="{BB962C8B-B14F-4D97-AF65-F5344CB8AC3E}">
        <p14:creationId xmlns:p14="http://schemas.microsoft.com/office/powerpoint/2010/main" val="35647397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89029" y="1963412"/>
            <a:ext cx="4579966" cy="821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 userDrawn="1"/>
        </p:nvSpPr>
        <p:spPr>
          <a:xfrm>
            <a:off x="73140" y="4791390"/>
            <a:ext cx="21286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dirty="0">
                <a:solidFill>
                  <a:schemeClr val="tx1"/>
                </a:solidFill>
                <a:latin typeface="Helvetica Neue Light"/>
                <a:ea typeface="Helvetica Neue Thin" charset="0"/>
                <a:cs typeface="Helvetica Neue Light"/>
              </a:rPr>
              <a:t>GlobalLogic Confidential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8786202" y="4791390"/>
            <a:ext cx="227474" cy="2462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0017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316" y="152585"/>
            <a:ext cx="946842" cy="169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1088946" y="565529"/>
            <a:ext cx="6692355" cy="386079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2400" b="0" i="0" kern="1000" spc="0" baseline="0">
                <a:solidFill>
                  <a:srgbClr val="389394"/>
                </a:solidFill>
                <a:latin typeface="Helvetica Neue Light"/>
                <a:cs typeface="Helvetica Neue Ligh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Title Only</a:t>
            </a:r>
          </a:p>
        </p:txBody>
      </p:sp>
      <p:sp>
        <p:nvSpPr>
          <p:cNvPr id="15" name="Text Placeholder 30"/>
          <p:cNvSpPr>
            <a:spLocks noGrp="1"/>
          </p:cNvSpPr>
          <p:nvPr>
            <p:ph type="body" sz="quarter" idx="12" hasCustomPrompt="1"/>
          </p:nvPr>
        </p:nvSpPr>
        <p:spPr>
          <a:xfrm>
            <a:off x="7431204" y="4777416"/>
            <a:ext cx="1186803" cy="3254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000" b="0" i="0">
                <a:latin typeface="Helvetica Neue Light"/>
                <a:cs typeface="Helvetica Neue Light"/>
              </a:defRPr>
            </a:lvl1pPr>
            <a:lvl2pPr marL="457200" indent="0">
              <a:buNone/>
              <a:defRPr sz="1000" b="0" i="0">
                <a:latin typeface="Helvetica Neue Light"/>
                <a:cs typeface="Helvetica Neue Light"/>
              </a:defRPr>
            </a:lvl2pPr>
            <a:lvl3pPr marL="914400" indent="0">
              <a:buNone/>
              <a:defRPr sz="1000" b="0" i="0">
                <a:latin typeface="Helvetica Neue Light"/>
                <a:cs typeface="Helvetica Neue Light"/>
              </a:defRPr>
            </a:lvl3pPr>
            <a:lvl4pPr marL="1371600" indent="0">
              <a:buNone/>
              <a:defRPr sz="1000" b="0" i="0">
                <a:latin typeface="Helvetica Neue Light"/>
                <a:cs typeface="Helvetica Neue Light"/>
              </a:defRPr>
            </a:lvl4pPr>
            <a:lvl5pPr marL="1828800" indent="0">
              <a:buNone/>
              <a:defRPr sz="1000" b="0" i="0">
                <a:latin typeface="Helvetica Neue Light"/>
                <a:cs typeface="Helvetica Neue Light"/>
              </a:defRPr>
            </a:lvl5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844942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792505" y="1184092"/>
            <a:ext cx="6692355" cy="341947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2000" b="0" i="0" kern="1000" spc="0" baseline="0">
                <a:solidFill>
                  <a:schemeClr val="tx1"/>
                </a:solidFill>
                <a:latin typeface="Helvetica Neue Light"/>
                <a:cs typeface="Helvetica Neue Ligh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One</a:t>
            </a:r>
          </a:p>
          <a:p>
            <a:pPr lvl="0"/>
            <a:r>
              <a:rPr lang="en-US" dirty="0"/>
              <a:t>Two</a:t>
            </a:r>
          </a:p>
          <a:p>
            <a:pPr lvl="0"/>
            <a:r>
              <a:rPr lang="en-US" dirty="0"/>
              <a:t>Three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1149089" y="1183620"/>
            <a:ext cx="527050" cy="3419475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spcBef>
                <a:spcPts val="200"/>
              </a:spcBef>
              <a:spcAft>
                <a:spcPts val="600"/>
              </a:spcAft>
              <a:buFontTx/>
              <a:buNone/>
              <a:defRPr sz="2000" b="0" i="0" baseline="0">
                <a:solidFill>
                  <a:schemeClr val="accent3"/>
                </a:solidFill>
                <a:latin typeface="Helvetica Neue Light"/>
                <a:cs typeface="Helvetica Neue Light"/>
              </a:defRPr>
            </a:lvl1pPr>
            <a:lvl2pPr marL="457200" indent="0">
              <a:spcBef>
                <a:spcPts val="0"/>
              </a:spcBef>
              <a:buFontTx/>
              <a:buNone/>
              <a:defRPr sz="2800" b="1" i="0" baseline="0">
                <a:solidFill>
                  <a:srgbClr val="E6E7E8"/>
                </a:solidFill>
                <a:latin typeface="Arial"/>
              </a:defRPr>
            </a:lvl2pPr>
            <a:lvl3pPr marL="914400" indent="0">
              <a:spcBef>
                <a:spcPts val="0"/>
              </a:spcBef>
              <a:buFontTx/>
              <a:buNone/>
              <a:defRPr sz="2800" b="1" i="0" baseline="0">
                <a:solidFill>
                  <a:srgbClr val="E6E7E8"/>
                </a:solidFill>
                <a:latin typeface="Arial"/>
              </a:defRPr>
            </a:lvl3pPr>
            <a:lvl4pPr marL="1371600" indent="0">
              <a:spcBef>
                <a:spcPts val="0"/>
              </a:spcBef>
              <a:buFontTx/>
              <a:buNone/>
              <a:defRPr sz="2800" b="1" i="0" baseline="0">
                <a:solidFill>
                  <a:srgbClr val="E6E7E8"/>
                </a:solidFill>
                <a:latin typeface="Arial"/>
              </a:defRPr>
            </a:lvl4pPr>
            <a:lvl5pPr marL="1828800" indent="0">
              <a:spcBef>
                <a:spcPts val="0"/>
              </a:spcBef>
              <a:buFontTx/>
              <a:buNone/>
              <a:defRPr sz="2800" b="1" i="0" baseline="0">
                <a:solidFill>
                  <a:srgbClr val="E6E7E8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01</a:t>
            </a:r>
          </a:p>
          <a:p>
            <a:pPr lvl="0"/>
            <a:r>
              <a:rPr lang="en-US" dirty="0"/>
              <a:t>02</a:t>
            </a:r>
          </a:p>
          <a:p>
            <a:pPr lvl="0"/>
            <a:r>
              <a:rPr lang="en-US" dirty="0"/>
              <a:t>03</a:t>
            </a:r>
          </a:p>
        </p:txBody>
      </p:sp>
      <p:pic>
        <p:nvPicPr>
          <p:cNvPr id="9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316" y="152585"/>
            <a:ext cx="946842" cy="169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1778993" y="562921"/>
            <a:ext cx="6692355" cy="51286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2400" b="0" i="0" kern="1000" spc="0" baseline="0">
                <a:solidFill>
                  <a:schemeClr val="accent3"/>
                </a:solidFill>
                <a:latin typeface="Helvetica Neue Light"/>
                <a:cs typeface="Helvetica Neue Ligh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Table of Contents</a:t>
            </a:r>
          </a:p>
        </p:txBody>
      </p:sp>
      <p:sp>
        <p:nvSpPr>
          <p:cNvPr id="24" name="Text Placeholder 30"/>
          <p:cNvSpPr>
            <a:spLocks noGrp="1"/>
          </p:cNvSpPr>
          <p:nvPr>
            <p:ph type="body" sz="quarter" idx="16" hasCustomPrompt="1"/>
          </p:nvPr>
        </p:nvSpPr>
        <p:spPr>
          <a:xfrm>
            <a:off x="7431204" y="4777416"/>
            <a:ext cx="1186803" cy="3254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000" b="0" i="0">
                <a:latin typeface="Helvetica Neue Light"/>
                <a:cs typeface="Helvetica Neue Light"/>
              </a:defRPr>
            </a:lvl1pPr>
            <a:lvl2pPr marL="457200" indent="0">
              <a:buNone/>
              <a:defRPr sz="1000" b="0" i="0">
                <a:latin typeface="Helvetica Neue Light"/>
                <a:cs typeface="Helvetica Neue Light"/>
              </a:defRPr>
            </a:lvl2pPr>
            <a:lvl3pPr marL="914400" indent="0">
              <a:buNone/>
              <a:defRPr sz="1000" b="0" i="0">
                <a:latin typeface="Helvetica Neue Light"/>
                <a:cs typeface="Helvetica Neue Light"/>
              </a:defRPr>
            </a:lvl3pPr>
            <a:lvl4pPr marL="1371600" indent="0">
              <a:buNone/>
              <a:defRPr sz="1000" b="0" i="0">
                <a:latin typeface="Helvetica Neue Light"/>
                <a:cs typeface="Helvetica Neue Light"/>
              </a:defRPr>
            </a:lvl4pPr>
            <a:lvl5pPr marL="1828800" indent="0">
              <a:buNone/>
              <a:defRPr sz="1000" b="0" i="0">
                <a:latin typeface="Helvetica Neue Light"/>
                <a:cs typeface="Helvetica Neue Light"/>
              </a:defRPr>
            </a:lvl5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41654668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L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11825" y="1184092"/>
            <a:ext cx="7506182" cy="3419475"/>
          </a:xfrm>
          <a:prstGeom prst="rect">
            <a:avLst/>
          </a:prstGeom>
        </p:spPr>
        <p:txBody>
          <a:bodyPr lIns="0" tIns="0" rIns="0" bIns="0" anchor="t" anchorCtr="0"/>
          <a:lstStyle>
            <a:lvl1pPr marL="169863" marR="0" indent="-169863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Pct val="75000"/>
              <a:buFont typeface="Arial"/>
              <a:buChar char="•"/>
              <a:tabLst/>
              <a:defRPr sz="2000" b="0" i="0" kern="1000" spc="0" baseline="0">
                <a:solidFill>
                  <a:schemeClr val="tx1"/>
                </a:solidFill>
                <a:latin typeface="Helvetica Neue Light"/>
                <a:cs typeface="Helvetica Neue Light"/>
              </a:defRPr>
            </a:lvl1pPr>
            <a:lvl2pPr marL="577850" indent="-239713">
              <a:spcBef>
                <a:spcPts val="200"/>
              </a:spcBef>
              <a:spcAft>
                <a:spcPts val="400"/>
              </a:spcAft>
              <a:buSzPct val="80000"/>
              <a:buFont typeface="Lucida Grande"/>
              <a:buChar char="-"/>
              <a:defRPr sz="1600" b="0" i="0" baseline="0">
                <a:latin typeface="Helvetica Neue Light"/>
              </a:defRPr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Content</a:t>
            </a:r>
          </a:p>
          <a:p>
            <a:pPr lvl="1"/>
            <a:r>
              <a:rPr lang="en-US" dirty="0"/>
              <a:t>Secondary content</a:t>
            </a:r>
          </a:p>
          <a:p>
            <a:pPr lvl="0"/>
            <a:r>
              <a:rPr lang="en-US" dirty="0"/>
              <a:t>Content</a:t>
            </a:r>
          </a:p>
          <a:p>
            <a:pPr lvl="0"/>
            <a:r>
              <a:rPr lang="en-US" dirty="0"/>
              <a:t>Content</a:t>
            </a:r>
          </a:p>
        </p:txBody>
      </p:sp>
      <p:pic>
        <p:nvPicPr>
          <p:cNvPr id="9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316" y="152585"/>
            <a:ext cx="946842" cy="169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1098313" y="562921"/>
            <a:ext cx="7506182" cy="51286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2400" b="0" i="0" kern="1000" spc="0" baseline="0">
                <a:solidFill>
                  <a:schemeClr val="accent3"/>
                </a:solidFill>
                <a:latin typeface="Helvetica Neue Light"/>
                <a:cs typeface="Helvetica Neue Ligh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Title and content LG</a:t>
            </a:r>
          </a:p>
        </p:txBody>
      </p:sp>
      <p:sp>
        <p:nvSpPr>
          <p:cNvPr id="24" name="Text Placeholder 30"/>
          <p:cNvSpPr>
            <a:spLocks noGrp="1"/>
          </p:cNvSpPr>
          <p:nvPr>
            <p:ph type="body" sz="quarter" idx="16" hasCustomPrompt="1"/>
          </p:nvPr>
        </p:nvSpPr>
        <p:spPr>
          <a:xfrm>
            <a:off x="7431204" y="4777416"/>
            <a:ext cx="1186803" cy="3254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000" b="0" i="0">
                <a:latin typeface="Helvetica Neue Light"/>
                <a:cs typeface="Helvetica Neue Light"/>
              </a:defRPr>
            </a:lvl1pPr>
            <a:lvl2pPr marL="457200" indent="0">
              <a:buNone/>
              <a:defRPr sz="1000" b="0" i="0">
                <a:latin typeface="Helvetica Neue Light"/>
                <a:cs typeface="Helvetica Neue Light"/>
              </a:defRPr>
            </a:lvl2pPr>
            <a:lvl3pPr marL="914400" indent="0">
              <a:buNone/>
              <a:defRPr sz="1000" b="0" i="0">
                <a:latin typeface="Helvetica Neue Light"/>
                <a:cs typeface="Helvetica Neue Light"/>
              </a:defRPr>
            </a:lvl3pPr>
            <a:lvl4pPr marL="1371600" indent="0">
              <a:buNone/>
              <a:defRPr sz="1000" b="0" i="0">
                <a:latin typeface="Helvetica Neue Light"/>
                <a:cs typeface="Helvetica Neue Light"/>
              </a:defRPr>
            </a:lvl4pPr>
            <a:lvl5pPr marL="1828800" indent="0">
              <a:buNone/>
              <a:defRPr sz="1000" b="0" i="0">
                <a:latin typeface="Helvetica Neue Light"/>
                <a:cs typeface="Helvetica Neue Light"/>
              </a:defRPr>
            </a:lvl5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3672013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S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11825" y="1184092"/>
            <a:ext cx="7506182" cy="3419475"/>
          </a:xfrm>
          <a:prstGeom prst="rect">
            <a:avLst/>
          </a:prstGeom>
        </p:spPr>
        <p:txBody>
          <a:bodyPr lIns="0" tIns="0" rIns="0" bIns="0" anchor="t" anchorCtr="0"/>
          <a:lstStyle>
            <a:lvl1pPr marL="169863" marR="0" indent="-169863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Pct val="75000"/>
              <a:buFont typeface="Arial"/>
              <a:buChar char="•"/>
              <a:tabLst/>
              <a:defRPr sz="1600" b="0" i="0" kern="1000" spc="0" baseline="0">
                <a:solidFill>
                  <a:schemeClr val="tx1"/>
                </a:solidFill>
                <a:latin typeface="Helvetica Neue Light"/>
                <a:cs typeface="Helvetica Neue Light"/>
              </a:defRPr>
            </a:lvl1pPr>
            <a:lvl2pPr marL="577850" indent="-239713">
              <a:spcBef>
                <a:spcPts val="200"/>
              </a:spcBef>
              <a:spcAft>
                <a:spcPts val="400"/>
              </a:spcAft>
              <a:buSzPct val="80000"/>
              <a:buFont typeface="Lucida Grande"/>
              <a:buChar char="-"/>
              <a:defRPr sz="1400" b="0" i="0" baseline="0">
                <a:latin typeface="Helvetica Neue Light"/>
              </a:defRPr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Content</a:t>
            </a:r>
          </a:p>
          <a:p>
            <a:pPr lvl="1"/>
            <a:r>
              <a:rPr lang="en-US" dirty="0"/>
              <a:t>Secondary content</a:t>
            </a:r>
          </a:p>
          <a:p>
            <a:pPr lvl="0"/>
            <a:r>
              <a:rPr lang="en-US" dirty="0"/>
              <a:t>Content</a:t>
            </a:r>
          </a:p>
          <a:p>
            <a:pPr lvl="0"/>
            <a:r>
              <a:rPr lang="en-US" dirty="0"/>
              <a:t>Content</a:t>
            </a:r>
          </a:p>
        </p:txBody>
      </p:sp>
      <p:pic>
        <p:nvPicPr>
          <p:cNvPr id="9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316" y="152585"/>
            <a:ext cx="946842" cy="169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1098313" y="562921"/>
            <a:ext cx="7506182" cy="51286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2400" b="0" i="0" kern="1000" spc="0" baseline="0">
                <a:solidFill>
                  <a:schemeClr val="accent3"/>
                </a:solidFill>
                <a:latin typeface="Helvetica Neue Light"/>
                <a:cs typeface="Helvetica Neue Ligh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Title and content SM</a:t>
            </a:r>
          </a:p>
        </p:txBody>
      </p:sp>
      <p:sp>
        <p:nvSpPr>
          <p:cNvPr id="24" name="Text Placeholder 30"/>
          <p:cNvSpPr>
            <a:spLocks noGrp="1"/>
          </p:cNvSpPr>
          <p:nvPr>
            <p:ph type="body" sz="quarter" idx="16" hasCustomPrompt="1"/>
          </p:nvPr>
        </p:nvSpPr>
        <p:spPr>
          <a:xfrm>
            <a:off x="7431204" y="4777416"/>
            <a:ext cx="1186803" cy="3254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000" b="0" i="0">
                <a:latin typeface="Helvetica Neue Light"/>
                <a:cs typeface="Helvetica Neue Light"/>
              </a:defRPr>
            </a:lvl1pPr>
            <a:lvl2pPr marL="457200" indent="0">
              <a:buNone/>
              <a:defRPr sz="1000" b="0" i="0">
                <a:latin typeface="Helvetica Neue Light"/>
                <a:cs typeface="Helvetica Neue Light"/>
              </a:defRPr>
            </a:lvl2pPr>
            <a:lvl3pPr marL="914400" indent="0">
              <a:buNone/>
              <a:defRPr sz="1000" b="0" i="0">
                <a:latin typeface="Helvetica Neue Light"/>
                <a:cs typeface="Helvetica Neue Light"/>
              </a:defRPr>
            </a:lvl3pPr>
            <a:lvl4pPr marL="1371600" indent="0">
              <a:buNone/>
              <a:defRPr sz="1000" b="0" i="0">
                <a:latin typeface="Helvetica Neue Light"/>
                <a:cs typeface="Helvetica Neue Light"/>
              </a:defRPr>
            </a:lvl4pPr>
            <a:lvl5pPr marL="1828800" indent="0">
              <a:buNone/>
              <a:defRPr sz="1000" b="0" i="0">
                <a:latin typeface="Helvetica Neue Light"/>
                <a:cs typeface="Helvetica Neue Light"/>
              </a:defRPr>
            </a:lvl5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2303340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Col L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11825" y="1184092"/>
            <a:ext cx="3742397" cy="3419475"/>
          </a:xfrm>
          <a:prstGeom prst="rect">
            <a:avLst/>
          </a:prstGeom>
        </p:spPr>
        <p:txBody>
          <a:bodyPr lIns="0" tIns="0" rIns="0" bIns="0" anchor="t" anchorCtr="0"/>
          <a:lstStyle>
            <a:lvl1pPr marL="169863" marR="0" indent="-169863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Pct val="75000"/>
              <a:buFont typeface="Arial"/>
              <a:buChar char="•"/>
              <a:tabLst/>
              <a:defRPr sz="1800" b="0" i="0" kern="1000" spc="0" baseline="0">
                <a:solidFill>
                  <a:schemeClr val="tx1"/>
                </a:solidFill>
                <a:latin typeface="Helvetica Neue Light"/>
                <a:cs typeface="Helvetica Neue Light"/>
              </a:defRPr>
            </a:lvl1pPr>
            <a:lvl2pPr marL="511175" indent="-173038">
              <a:spcBef>
                <a:spcPts val="200"/>
              </a:spcBef>
              <a:spcAft>
                <a:spcPts val="400"/>
              </a:spcAft>
              <a:buSzPct val="80000"/>
              <a:buFont typeface="Lucida Grande"/>
              <a:buChar char="-"/>
              <a:defRPr sz="1400" b="0" i="0" baseline="0">
                <a:latin typeface="Helvetica Neue Light"/>
              </a:defRPr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Content</a:t>
            </a:r>
          </a:p>
          <a:p>
            <a:pPr lvl="1"/>
            <a:r>
              <a:rPr lang="en-US" dirty="0"/>
              <a:t>Secondary level</a:t>
            </a:r>
          </a:p>
          <a:p>
            <a:pPr lvl="0"/>
            <a:r>
              <a:rPr lang="en-US" dirty="0"/>
              <a:t>Content</a:t>
            </a:r>
          </a:p>
          <a:p>
            <a:pPr lvl="0"/>
            <a:r>
              <a:rPr lang="en-US" dirty="0"/>
              <a:t>Content</a:t>
            </a:r>
          </a:p>
        </p:txBody>
      </p:sp>
      <p:pic>
        <p:nvPicPr>
          <p:cNvPr id="9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316" y="152585"/>
            <a:ext cx="946842" cy="169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1098313" y="562921"/>
            <a:ext cx="7506182" cy="51286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2400" b="0" i="0" kern="1000" spc="0" baseline="0">
                <a:solidFill>
                  <a:schemeClr val="accent3"/>
                </a:solidFill>
                <a:latin typeface="Helvetica Neue Light"/>
                <a:cs typeface="Helvetica Neue Ligh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Title and 2 column content LG</a:t>
            </a:r>
          </a:p>
        </p:txBody>
      </p:sp>
      <p:sp>
        <p:nvSpPr>
          <p:cNvPr id="24" name="Text Placeholder 30"/>
          <p:cNvSpPr>
            <a:spLocks noGrp="1"/>
          </p:cNvSpPr>
          <p:nvPr>
            <p:ph type="body" sz="quarter" idx="16" hasCustomPrompt="1"/>
          </p:nvPr>
        </p:nvSpPr>
        <p:spPr>
          <a:xfrm>
            <a:off x="7431204" y="4777416"/>
            <a:ext cx="1186803" cy="3254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000" b="0" i="0">
                <a:latin typeface="Helvetica Neue Light"/>
                <a:cs typeface="Helvetica Neue Light"/>
              </a:defRPr>
            </a:lvl1pPr>
            <a:lvl2pPr marL="457200" indent="0">
              <a:buNone/>
              <a:defRPr sz="1000" b="0" i="0">
                <a:latin typeface="Helvetica Neue Light"/>
                <a:cs typeface="Helvetica Neue Light"/>
              </a:defRPr>
            </a:lvl2pPr>
            <a:lvl3pPr marL="914400" indent="0">
              <a:buNone/>
              <a:defRPr sz="1000" b="0" i="0">
                <a:latin typeface="Helvetica Neue Light"/>
                <a:cs typeface="Helvetica Neue Light"/>
              </a:defRPr>
            </a:lvl3pPr>
            <a:lvl4pPr marL="1371600" indent="0">
              <a:buNone/>
              <a:defRPr sz="1000" b="0" i="0">
                <a:latin typeface="Helvetica Neue Light"/>
                <a:cs typeface="Helvetica Neue Light"/>
              </a:defRPr>
            </a:lvl4pPr>
            <a:lvl5pPr marL="1828800" indent="0">
              <a:buNone/>
              <a:defRPr sz="1000" b="0" i="0">
                <a:latin typeface="Helvetica Neue Light"/>
                <a:cs typeface="Helvetica Neue Light"/>
              </a:defRPr>
            </a:lvl5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5022850" y="1184275"/>
            <a:ext cx="3595688" cy="3419475"/>
          </a:xfrm>
          <a:prstGeom prst="rect">
            <a:avLst/>
          </a:prstGeom>
        </p:spPr>
        <p:txBody>
          <a:bodyPr vert="horz"/>
          <a:lstStyle>
            <a:lvl1pPr marL="169863" indent="-169863">
              <a:buSzPct val="75000"/>
              <a:defRPr lang="en-US" sz="1800" b="0" i="0" kern="1000" spc="0" baseline="0" dirty="0" smtClean="0">
                <a:solidFill>
                  <a:schemeClr val="tx1"/>
                </a:solidFill>
                <a:latin typeface="Helvetica Neue Light"/>
                <a:ea typeface="+mn-ea"/>
                <a:cs typeface="Helvetica Neue Light"/>
              </a:defRPr>
            </a:lvl1pPr>
            <a:lvl2pPr marL="511175" indent="-173038">
              <a:buSzPct val="75000"/>
              <a:defRPr lang="en-US" sz="1400" b="0" i="0" kern="1200" baseline="0" dirty="0" smtClean="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2pPr>
          </a:lstStyle>
          <a:p>
            <a:pPr marL="169863" marR="0" lvl="0" indent="-169863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Pct val="75000"/>
              <a:buFont typeface="Arial"/>
              <a:buChar char="•"/>
              <a:tabLst/>
            </a:pPr>
            <a:r>
              <a:rPr lang="en-US" dirty="0"/>
              <a:t>Content</a:t>
            </a:r>
          </a:p>
          <a:p>
            <a:pPr lvl="1"/>
            <a:r>
              <a:rPr lang="en-US" dirty="0"/>
              <a:t>Second level</a:t>
            </a:r>
          </a:p>
          <a:p>
            <a:pPr lvl="0"/>
            <a:r>
              <a:rPr lang="en-US" dirty="0"/>
              <a:t>Content</a:t>
            </a:r>
          </a:p>
          <a:p>
            <a:pPr lvl="0"/>
            <a:r>
              <a:rPr lang="en-US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30323896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Col S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11825" y="1184092"/>
            <a:ext cx="3742397" cy="3419475"/>
          </a:xfrm>
          <a:prstGeom prst="rect">
            <a:avLst/>
          </a:prstGeom>
        </p:spPr>
        <p:txBody>
          <a:bodyPr lIns="0" tIns="0" rIns="0" bIns="0" anchor="t" anchorCtr="0"/>
          <a:lstStyle>
            <a:lvl1pPr marL="169863" marR="0" indent="-169863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Pct val="75000"/>
              <a:buFont typeface="Arial"/>
              <a:buChar char="•"/>
              <a:tabLst/>
              <a:defRPr sz="1200" b="0" i="0" kern="1000" spc="0" baseline="0">
                <a:solidFill>
                  <a:schemeClr val="tx1"/>
                </a:solidFill>
                <a:latin typeface="Helvetica Neue Light"/>
                <a:cs typeface="Helvetica Neue Light"/>
              </a:defRPr>
            </a:lvl1pPr>
            <a:lvl2pPr marL="511175" indent="-173038">
              <a:spcBef>
                <a:spcPts val="200"/>
              </a:spcBef>
              <a:spcAft>
                <a:spcPts val="400"/>
              </a:spcAft>
              <a:buSzPct val="80000"/>
              <a:buFont typeface="Lucida Grande"/>
              <a:buChar char="-"/>
              <a:defRPr sz="1100" b="0" i="0" baseline="0">
                <a:latin typeface="Helvetica Neue Light"/>
              </a:defRPr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Content</a:t>
            </a:r>
          </a:p>
          <a:p>
            <a:pPr lvl="1"/>
            <a:r>
              <a:rPr lang="en-US" dirty="0"/>
              <a:t>Secondary level</a:t>
            </a:r>
          </a:p>
          <a:p>
            <a:pPr lvl="0"/>
            <a:r>
              <a:rPr lang="en-US" dirty="0"/>
              <a:t>Content</a:t>
            </a:r>
          </a:p>
          <a:p>
            <a:pPr lvl="0"/>
            <a:r>
              <a:rPr lang="en-US" dirty="0"/>
              <a:t>Content</a:t>
            </a:r>
          </a:p>
        </p:txBody>
      </p:sp>
      <p:pic>
        <p:nvPicPr>
          <p:cNvPr id="9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316" y="152585"/>
            <a:ext cx="946842" cy="169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1098313" y="562921"/>
            <a:ext cx="7506182" cy="51286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2400" b="0" i="0" kern="1000" spc="0" baseline="0">
                <a:solidFill>
                  <a:schemeClr val="accent3"/>
                </a:solidFill>
                <a:latin typeface="Helvetica Neue Light"/>
                <a:cs typeface="Helvetica Neue Ligh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Title and 2 column content SM</a:t>
            </a:r>
          </a:p>
        </p:txBody>
      </p:sp>
      <p:sp>
        <p:nvSpPr>
          <p:cNvPr id="24" name="Text Placeholder 30"/>
          <p:cNvSpPr>
            <a:spLocks noGrp="1"/>
          </p:cNvSpPr>
          <p:nvPr>
            <p:ph type="body" sz="quarter" idx="16" hasCustomPrompt="1"/>
          </p:nvPr>
        </p:nvSpPr>
        <p:spPr>
          <a:xfrm>
            <a:off x="7431204" y="4777416"/>
            <a:ext cx="1186803" cy="3254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000" b="0" i="0">
                <a:latin typeface="Helvetica Neue Light"/>
                <a:cs typeface="Helvetica Neue Light"/>
              </a:defRPr>
            </a:lvl1pPr>
            <a:lvl2pPr marL="457200" indent="0">
              <a:buNone/>
              <a:defRPr sz="1000" b="0" i="0">
                <a:latin typeface="Helvetica Neue Light"/>
                <a:cs typeface="Helvetica Neue Light"/>
              </a:defRPr>
            </a:lvl2pPr>
            <a:lvl3pPr marL="914400" indent="0">
              <a:buNone/>
              <a:defRPr sz="1000" b="0" i="0">
                <a:latin typeface="Helvetica Neue Light"/>
                <a:cs typeface="Helvetica Neue Light"/>
              </a:defRPr>
            </a:lvl3pPr>
            <a:lvl4pPr marL="1371600" indent="0">
              <a:buNone/>
              <a:defRPr sz="1000" b="0" i="0">
                <a:latin typeface="Helvetica Neue Light"/>
                <a:cs typeface="Helvetica Neue Light"/>
              </a:defRPr>
            </a:lvl4pPr>
            <a:lvl5pPr marL="1828800" indent="0">
              <a:buNone/>
              <a:defRPr sz="1000" b="0" i="0">
                <a:latin typeface="Helvetica Neue Light"/>
                <a:cs typeface="Helvetica Neue Light"/>
              </a:defRPr>
            </a:lvl5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5022850" y="1184275"/>
            <a:ext cx="3595688" cy="3419475"/>
          </a:xfrm>
          <a:prstGeom prst="rect">
            <a:avLst/>
          </a:prstGeom>
        </p:spPr>
        <p:txBody>
          <a:bodyPr vert="horz"/>
          <a:lstStyle>
            <a:lvl1pPr marL="169863" indent="-169863">
              <a:buSzPct val="75000"/>
              <a:defRPr lang="en-US" sz="1200" b="0" i="0" kern="1000" spc="0" baseline="0" dirty="0" smtClean="0">
                <a:solidFill>
                  <a:schemeClr val="tx1"/>
                </a:solidFill>
                <a:latin typeface="Helvetica Neue Light"/>
                <a:ea typeface="+mn-ea"/>
                <a:cs typeface="Helvetica Neue Light"/>
              </a:defRPr>
            </a:lvl1pPr>
            <a:lvl2pPr marL="511175" indent="-173038">
              <a:buSzPct val="75000"/>
              <a:defRPr lang="en-US" sz="1100" b="0" i="0" kern="1200" baseline="0" dirty="0" smtClean="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2pPr>
          </a:lstStyle>
          <a:p>
            <a:pPr marL="169863" marR="0" lvl="0" indent="-169863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Pct val="75000"/>
              <a:buFont typeface="Arial"/>
              <a:buChar char="•"/>
              <a:tabLst/>
            </a:pPr>
            <a:r>
              <a:rPr lang="en-US" dirty="0"/>
              <a:t>Content</a:t>
            </a:r>
          </a:p>
          <a:p>
            <a:pPr lvl="1"/>
            <a:r>
              <a:rPr lang="en-US" dirty="0"/>
              <a:t>Second level</a:t>
            </a:r>
          </a:p>
          <a:p>
            <a:pPr lvl="0"/>
            <a:r>
              <a:rPr lang="en-US" dirty="0"/>
              <a:t>Content</a:t>
            </a:r>
          </a:p>
          <a:p>
            <a:pPr lvl="0"/>
            <a:r>
              <a:rPr lang="en-US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40462338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0"/>
          <p:cNvSpPr>
            <a:spLocks noGrp="1"/>
          </p:cNvSpPr>
          <p:nvPr>
            <p:ph type="body" sz="quarter" idx="16" hasCustomPrompt="1"/>
          </p:nvPr>
        </p:nvSpPr>
        <p:spPr>
          <a:xfrm>
            <a:off x="7431204" y="4777416"/>
            <a:ext cx="1186803" cy="3254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000" b="0" i="0">
                <a:latin typeface="Helvetica Neue Light"/>
                <a:cs typeface="Helvetica Neue Light"/>
              </a:defRPr>
            </a:lvl1pPr>
            <a:lvl2pPr marL="457200" indent="0">
              <a:buNone/>
              <a:defRPr sz="1000" b="0" i="0">
                <a:latin typeface="Helvetica Neue Light"/>
                <a:cs typeface="Helvetica Neue Light"/>
              </a:defRPr>
            </a:lvl2pPr>
            <a:lvl3pPr marL="914400" indent="0">
              <a:buNone/>
              <a:defRPr sz="1000" b="0" i="0">
                <a:latin typeface="Helvetica Neue Light"/>
                <a:cs typeface="Helvetica Neue Light"/>
              </a:defRPr>
            </a:lvl3pPr>
            <a:lvl4pPr marL="1371600" indent="0">
              <a:buNone/>
              <a:defRPr sz="1000" b="0" i="0">
                <a:latin typeface="Helvetica Neue Light"/>
                <a:cs typeface="Helvetica Neue Light"/>
              </a:defRPr>
            </a:lvl4pPr>
            <a:lvl5pPr marL="1828800" indent="0">
              <a:buNone/>
              <a:defRPr sz="1000" b="0" i="0">
                <a:latin typeface="Helvetica Neue Light"/>
                <a:cs typeface="Helvetica Neue Light"/>
              </a:defRPr>
            </a:lvl5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4398041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llege-photo_19587.jpg"/>
          <p:cNvPicPr>
            <a:picLocks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60804" y="2774012"/>
            <a:ext cx="2807533" cy="23682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alphaModFix amt="55000"/>
          </a:blip>
          <a:stretch>
            <a:fillRect/>
          </a:stretch>
        </p:blipFill>
        <p:spPr>
          <a:xfrm>
            <a:off x="5454227" y="0"/>
            <a:ext cx="3703884" cy="2777914"/>
          </a:xfrm>
          <a:prstGeom prst="rect">
            <a:avLst/>
          </a:prstGeom>
        </p:spPr>
      </p:pic>
      <p:pic>
        <p:nvPicPr>
          <p:cNvPr id="10" name="Picture 9" descr="maxwell.jpg"/>
          <p:cNvPicPr>
            <a:picLocks noChangeAspect="1"/>
          </p:cNvPicPr>
          <p:nvPr userDrawn="1"/>
        </p:nvPicPr>
        <p:blipFill>
          <a:blip r:embed="rId4">
            <a:alphaModFix am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0" y="16548"/>
            <a:ext cx="2817434" cy="2756678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5468338" y="2777914"/>
            <a:ext cx="3693950" cy="2361502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arvard-law-wallpaper-6438.jpg"/>
          <p:cNvPicPr>
            <a:picLocks/>
          </p:cNvPicPr>
          <p:nvPr userDrawn="1"/>
        </p:nvPicPr>
        <p:blipFill rotWithShape="1">
          <a:blip r:embed="rId5" cstate="screen">
            <a:alphaModFix am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9720"/>
            <a:ext cx="2667000" cy="152903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6" cstate="screen">
            <a:alphaModFix am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98" y="2789449"/>
            <a:ext cx="2667001" cy="2390048"/>
          </a:xfrm>
          <a:prstGeom prst="rect">
            <a:avLst/>
          </a:prstGeom>
        </p:spPr>
      </p:pic>
      <p:pic>
        <p:nvPicPr>
          <p:cNvPr id="14" name="Picture 13" descr="terminal-300x200.jpg"/>
          <p:cNvPicPr>
            <a:picLocks/>
          </p:cNvPicPr>
          <p:nvPr userDrawn="1"/>
        </p:nvPicPr>
        <p:blipFill rotWithShape="1">
          <a:blip r:embed="rId7" cstate="screen">
            <a:alphaModFix amt="2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518211"/>
            <a:ext cx="2667000" cy="1272707"/>
          </a:xfrm>
          <a:prstGeom prst="rect">
            <a:avLst/>
          </a:prstGeom>
          <a:ln>
            <a:noFill/>
          </a:ln>
        </p:spPr>
      </p:pic>
      <p:pic>
        <p:nvPicPr>
          <p:cNvPr id="15" name="Picture 14" descr="Apple_Computer_Logo_rainbow.svg.png"/>
          <p:cNvPicPr>
            <a:picLocks noChangeAspect="1"/>
          </p:cNvPicPr>
          <p:nvPr userDrawn="1"/>
        </p:nvPicPr>
        <p:blipFill>
          <a:blip r:embed="rId8" cstate="screen">
            <a:alphaModFix amt="1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3405" y="3279776"/>
            <a:ext cx="1125052" cy="1237558"/>
          </a:xfrm>
          <a:prstGeom prst="rect">
            <a:avLst/>
          </a:prstGeom>
        </p:spPr>
      </p:pic>
      <p:pic>
        <p:nvPicPr>
          <p:cNvPr id="16" name="Picture 15" descr="Duke_University_Logo.svg.png"/>
          <p:cNvPicPr>
            <a:picLocks noChangeAspect="1"/>
          </p:cNvPicPr>
          <p:nvPr userDrawn="1"/>
        </p:nvPicPr>
        <p:blipFill>
          <a:blip r:embed="rId9" cstate="screen">
            <a:alphaModFix amt="7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0446" y="3898555"/>
            <a:ext cx="2355504" cy="1036422"/>
          </a:xfrm>
          <a:prstGeom prst="rect">
            <a:avLst/>
          </a:prstGeom>
        </p:spPr>
      </p:pic>
      <p:pic>
        <p:nvPicPr>
          <p:cNvPr id="17" name="Picture 16" descr="Next-logo.png"/>
          <p:cNvPicPr>
            <a:picLocks noChangeAspect="1"/>
          </p:cNvPicPr>
          <p:nvPr userDrawn="1"/>
        </p:nvPicPr>
        <p:blipFill>
          <a:blip r:embed="rId10" cstate="screen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8786" y="3025967"/>
            <a:ext cx="1533382" cy="1909010"/>
          </a:xfrm>
          <a:prstGeom prst="rect">
            <a:avLst/>
          </a:prstGeom>
        </p:spPr>
      </p:pic>
      <p:sp>
        <p:nvSpPr>
          <p:cNvPr id="18" name="Rectangle 17"/>
          <p:cNvSpPr/>
          <p:nvPr userDrawn="1"/>
        </p:nvSpPr>
        <p:spPr>
          <a:xfrm>
            <a:off x="-21386" y="-9720"/>
            <a:ext cx="9165386" cy="515322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2081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739914" y="4768671"/>
            <a:ext cx="445198" cy="27463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 eaLnBrk="1" hangingPunct="1">
              <a:defRPr sz="1000" b="0" i="0">
                <a:solidFill>
                  <a:schemeClr val="tx1"/>
                </a:solidFill>
                <a:latin typeface="Helvetica Neue Thin"/>
                <a:cs typeface="Helvetica Neue Thin"/>
              </a:defRPr>
            </a:lvl1pPr>
          </a:lstStyle>
          <a:p>
            <a:pPr>
              <a:defRPr/>
            </a:pPr>
            <a:fld id="{44FD0348-99C0-4C73-93CE-860D71DC6C5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592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 txBox="1">
            <a:spLocks/>
          </p:cNvSpPr>
          <p:nvPr userDrawn="1"/>
        </p:nvSpPr>
        <p:spPr>
          <a:xfrm>
            <a:off x="8739914" y="4768671"/>
            <a:ext cx="445198" cy="27463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000" b="0" i="0" kern="1200">
                <a:solidFill>
                  <a:schemeClr val="tx1"/>
                </a:solidFill>
                <a:latin typeface="Helvetica Neue Light"/>
                <a:ea typeface="+mn-ea"/>
                <a:cs typeface="Helvetica Neue Light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44FD0348-99C0-4C73-93CE-860D71DC6C51}" type="slidenum">
              <a:rPr lang="en-US" b="0" i="0" smtClean="0">
                <a:solidFill>
                  <a:prstClr val="black"/>
                </a:solidFill>
                <a:latin typeface="Helvetica Neue Light"/>
                <a:cs typeface="Helvetica Neue Light"/>
              </a:rPr>
              <a:pPr>
                <a:defRPr/>
              </a:pPr>
              <a:t>‹#›</a:t>
            </a:fld>
            <a:endParaRPr lang="en-US" b="0" i="0" dirty="0">
              <a:solidFill>
                <a:prstClr val="black"/>
              </a:solidFill>
              <a:latin typeface="Helvetica Neue Light"/>
              <a:cs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1270387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49" r:id="rId1"/>
    <p:sldLayoutId id="2147484520" r:id="rId2"/>
    <p:sldLayoutId id="2147484557" r:id="rId3"/>
    <p:sldLayoutId id="2147484521" r:id="rId4"/>
    <p:sldLayoutId id="2147484517" r:id="rId5"/>
    <p:sldLayoutId id="2147484524" r:id="rId6"/>
    <p:sldLayoutId id="2147484551" r:id="rId7"/>
    <p:sldLayoutId id="2147484552" r:id="rId8"/>
    <p:sldLayoutId id="2147484553" r:id="rId9"/>
    <p:sldLayoutId id="2147484554" r:id="rId10"/>
    <p:sldLayoutId id="2147484540" r:id="rId11"/>
    <p:sldLayoutId id="2147484556" r:id="rId12"/>
    <p:sldLayoutId id="2147484558" r:id="rId13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jp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jpeg"/><Relationship Id="rId18" Type="http://schemas.openxmlformats.org/officeDocument/2006/relationships/image" Target="../media/image29.emf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jpeg"/><Relationship Id="rId2" Type="http://schemas.openxmlformats.org/officeDocument/2006/relationships/image" Target="../media/image3.emf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jpeg"/><Relationship Id="rId11" Type="http://schemas.openxmlformats.org/officeDocument/2006/relationships/image" Target="../media/image38.jpe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png"/><Relationship Id="rId5" Type="http://schemas.openxmlformats.org/officeDocument/2006/relationships/image" Target="../media/image51.jpg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12" Type="http://schemas.openxmlformats.org/officeDocument/2006/relationships/image" Target="../media/image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0.gif"/><Relationship Id="rId11" Type="http://schemas.openxmlformats.org/officeDocument/2006/relationships/image" Target="../media/image84.png"/><Relationship Id="rId5" Type="http://schemas.openxmlformats.org/officeDocument/2006/relationships/image" Target="../media/image79.png"/><Relationship Id="rId10" Type="http://schemas.openxmlformats.org/officeDocument/2006/relationships/image" Target="../media/image83.png"/><Relationship Id="rId4" Type="http://schemas.openxmlformats.org/officeDocument/2006/relationships/image" Target="../media/image78.png"/><Relationship Id="rId9" Type="http://schemas.openxmlformats.org/officeDocument/2006/relationships/image" Target="../media/image6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microsoft.com/office/2007/relationships/hdphoto" Target="../media/hdphoto3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3" Type="http://schemas.openxmlformats.org/officeDocument/2006/relationships/image" Target="../media/image61.png"/><Relationship Id="rId7" Type="http://schemas.openxmlformats.org/officeDocument/2006/relationships/image" Target="../media/image93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5.xml"/><Relationship Id="rId6" Type="http://schemas.microsoft.com/office/2007/relationships/hdphoto" Target="../media/hdphoto4.wdp"/><Relationship Id="rId5" Type="http://schemas.openxmlformats.org/officeDocument/2006/relationships/image" Target="../media/image92.png"/><Relationship Id="rId4" Type="http://schemas.openxmlformats.org/officeDocument/2006/relationships/image" Target="../media/image91.png"/><Relationship Id="rId9" Type="http://schemas.openxmlformats.org/officeDocument/2006/relationships/image" Target="../media/image95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image" Target="../media/image98.gi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7.jpeg"/><Relationship Id="rId4" Type="http://schemas.microsoft.com/office/2007/relationships/hdphoto" Target="../media/hdphoto5.wdp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X.jpg"/>
          <p:cNvPicPr>
            <a:picLocks noChangeAspect="1"/>
          </p:cNvPicPr>
          <p:nvPr/>
        </p:nvPicPr>
        <p:blipFill rotWithShape="1">
          <a:blip r:embed="rId2" cstate="screen"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71432" cy="5143500"/>
          </a:xfrm>
          <a:prstGeom prst="rect">
            <a:avLst/>
          </a:prstGeom>
        </p:spPr>
      </p:pic>
      <p:sp>
        <p:nvSpPr>
          <p:cNvPr id="2" name="Text Placeholder 1"/>
          <p:cNvSpPr txBox="1">
            <a:spLocks/>
          </p:cNvSpPr>
          <p:nvPr/>
        </p:nvSpPr>
        <p:spPr>
          <a:xfrm>
            <a:off x="302654" y="1017812"/>
            <a:ext cx="8710706" cy="147677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2500"/>
              </a:lnSpc>
              <a:spcBef>
                <a:spcPts val="0"/>
              </a:spcBef>
              <a:buClr>
                <a:schemeClr val="lt1"/>
              </a:buClr>
              <a:buSzPct val="25000"/>
              <a:buNone/>
            </a:pPr>
            <a:r>
              <a:rPr lang="en-US" sz="2400" dirty="0">
                <a:solidFill>
                  <a:schemeClr val="lt1"/>
                </a:solidFill>
                <a:latin typeface="Helvetica Neue Light"/>
                <a:cs typeface="Helvetica Neue Light"/>
              </a:rPr>
              <a:t>National Youth Leadership Forum on Engineering &amp; Technology</a:t>
            </a:r>
            <a:br>
              <a:rPr lang="en-US" sz="2400" dirty="0">
                <a:solidFill>
                  <a:schemeClr val="lt1"/>
                </a:solidFill>
                <a:latin typeface="Helvetica Neue Light"/>
                <a:cs typeface="Helvetica Neue Light"/>
              </a:rPr>
            </a:br>
            <a:r>
              <a:rPr lang="en-US" sz="2400" dirty="0">
                <a:solidFill>
                  <a:schemeClr val="lt1"/>
                </a:solidFill>
                <a:latin typeface="Helvetica Neue Light"/>
                <a:cs typeface="Helvetica Neue Light"/>
              </a:rPr>
              <a:t> </a:t>
            </a:r>
            <a:br>
              <a:rPr lang="en-US" sz="2400" dirty="0">
                <a:solidFill>
                  <a:schemeClr val="lt1"/>
                </a:solidFill>
                <a:latin typeface="Helvetica Neue Light"/>
                <a:cs typeface="Helvetica Neue Light"/>
              </a:rPr>
            </a:br>
            <a:r>
              <a:rPr lang="en-US" sz="2400" dirty="0">
                <a:latin typeface="Helvetica Neue Thin"/>
                <a:cs typeface="Helvetica Neue Thin"/>
              </a:rPr>
              <a:t>Dr. James F. Walsh, CTO</a:t>
            </a:r>
            <a:br>
              <a:rPr lang="en-US" sz="2400" dirty="0">
                <a:latin typeface="Helvetica Neue Thin"/>
                <a:cs typeface="Helvetica Neue Thin"/>
              </a:rPr>
            </a:br>
            <a:endParaRPr lang="en-US" sz="2400" dirty="0">
              <a:solidFill>
                <a:schemeClr val="lt1"/>
              </a:solidFill>
              <a:latin typeface="Helvetica Neue Thin"/>
              <a:cs typeface="Helvetica Neue Thin"/>
            </a:endParaRPr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2881165" y="3408480"/>
            <a:ext cx="3305318" cy="78252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2400" dirty="0">
                <a:latin typeface="Helvetica Neue Thin"/>
                <a:cs typeface="Helvetica Neue Thin"/>
              </a:rPr>
              <a:t>June 21, 2016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US" sz="2400" dirty="0" err="1">
                <a:latin typeface="Helvetica Neue Thin"/>
                <a:cs typeface="Helvetica Neue Thin"/>
              </a:rPr>
              <a:t>UC</a:t>
            </a:r>
            <a:r>
              <a:rPr lang="en-US" sz="2400" dirty="0">
                <a:latin typeface="Helvetica Neue Thin"/>
                <a:cs typeface="Helvetica Neue Thin"/>
              </a:rPr>
              <a:t> Berkeley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1696" y="2442049"/>
            <a:ext cx="3321786" cy="595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8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ollege-photo_19587.jpg"/>
          <p:cNvPicPr>
            <a:picLocks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60804" y="2774012"/>
            <a:ext cx="2807533" cy="23682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alphaModFix amt="55000"/>
          </a:blip>
          <a:stretch>
            <a:fillRect/>
          </a:stretch>
        </p:blipFill>
        <p:spPr>
          <a:xfrm>
            <a:off x="5454227" y="0"/>
            <a:ext cx="3703884" cy="2777914"/>
          </a:xfrm>
          <a:prstGeom prst="rect">
            <a:avLst/>
          </a:prstGeom>
        </p:spPr>
      </p:pic>
      <p:pic>
        <p:nvPicPr>
          <p:cNvPr id="9" name="Picture 8" descr="maxwell.jpg"/>
          <p:cNvPicPr>
            <a:picLocks noChangeAspect="1"/>
          </p:cNvPicPr>
          <p:nvPr/>
        </p:nvPicPr>
        <p:blipFill>
          <a:blip r:embed="rId5">
            <a:alphaModFix am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0" y="16548"/>
            <a:ext cx="2817434" cy="275667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468338" y="2777914"/>
            <a:ext cx="3693950" cy="2361502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harvard-law-wallpaper-6438.jpg"/>
          <p:cNvPicPr>
            <a:picLocks/>
          </p:cNvPicPr>
          <p:nvPr/>
        </p:nvPicPr>
        <p:blipFill rotWithShape="1">
          <a:blip r:embed="rId6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9720"/>
            <a:ext cx="2667000" cy="152903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7" cstate="screen">
            <a:alphaModFix am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98" y="2789449"/>
            <a:ext cx="2667001" cy="2390048"/>
          </a:xfrm>
          <a:prstGeom prst="rect">
            <a:avLst/>
          </a:prstGeom>
        </p:spPr>
      </p:pic>
      <p:pic>
        <p:nvPicPr>
          <p:cNvPr id="15" name="Picture 14" descr="terminal-300x200.jpg"/>
          <p:cNvPicPr>
            <a:picLocks/>
          </p:cNvPicPr>
          <p:nvPr/>
        </p:nvPicPr>
        <p:blipFill rotWithShape="1">
          <a:blip r:embed="rId8" cstate="screen">
            <a:alphaModFix amt="2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518211"/>
            <a:ext cx="2667000" cy="1272707"/>
          </a:xfrm>
          <a:prstGeom prst="rect">
            <a:avLst/>
          </a:prstGeom>
          <a:ln>
            <a:noFill/>
          </a:ln>
        </p:spPr>
      </p:pic>
      <p:sp>
        <p:nvSpPr>
          <p:cNvPr id="7" name="Shape 492"/>
          <p:cNvSpPr txBox="1">
            <a:spLocks/>
          </p:cNvSpPr>
          <p:nvPr/>
        </p:nvSpPr>
        <p:spPr>
          <a:xfrm>
            <a:off x="1621028" y="827887"/>
            <a:ext cx="7440765" cy="3419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800"/>
              </a:spcAft>
              <a:buClr>
                <a:schemeClr val="lt1"/>
              </a:buClr>
              <a:buSzPct val="80000"/>
              <a:buNone/>
            </a:pPr>
            <a:r>
              <a:rPr lang="en-US" sz="2400" dirty="0">
                <a:solidFill>
                  <a:schemeClr val="lt1"/>
                </a:solidFill>
                <a:latin typeface="Helvetica Neue Thin"/>
                <a:ea typeface="Arial"/>
                <a:cs typeface="Helvetica Neue Thin"/>
                <a:sym typeface="Arial"/>
              </a:rPr>
              <a:t>What do I do today?</a:t>
            </a:r>
          </a:p>
          <a:p>
            <a:pPr marL="0" indent="0">
              <a:spcBef>
                <a:spcPts val="200"/>
              </a:spcBef>
              <a:spcAft>
                <a:spcPts val="800"/>
              </a:spcAft>
              <a:buClr>
                <a:schemeClr val="lt1"/>
              </a:buClr>
              <a:buSzPct val="80000"/>
              <a:buNone/>
            </a:pPr>
            <a:r>
              <a:rPr lang="en-US" sz="2400" dirty="0">
                <a:solidFill>
                  <a:schemeClr val="lt1"/>
                </a:solidFill>
                <a:latin typeface="Helvetica Neue Thin"/>
                <a:ea typeface="Arial"/>
                <a:cs typeface="Helvetica Neue Thin"/>
                <a:sym typeface="Arial"/>
              </a:rPr>
              <a:t>“When I was your age…”</a:t>
            </a:r>
          </a:p>
          <a:p>
            <a:pPr marL="0" indent="0">
              <a:spcBef>
                <a:spcPts val="200"/>
              </a:spcBef>
              <a:spcAft>
                <a:spcPts val="800"/>
              </a:spcAft>
              <a:buClr>
                <a:schemeClr val="lt1"/>
              </a:buClr>
              <a:buSzPct val="80000"/>
              <a:buNone/>
            </a:pPr>
            <a:r>
              <a:rPr lang="en-US" sz="2400" dirty="0">
                <a:solidFill>
                  <a:schemeClr val="lt1"/>
                </a:solidFill>
                <a:latin typeface="Helvetica Neue Thin"/>
                <a:ea typeface="Arial"/>
                <a:cs typeface="Helvetica Neue Thin"/>
                <a:sym typeface="Arial"/>
              </a:rPr>
              <a:t>Getting started in software in 1982</a:t>
            </a:r>
          </a:p>
          <a:p>
            <a:pPr marL="0" indent="0">
              <a:spcBef>
                <a:spcPts val="200"/>
              </a:spcBef>
              <a:spcAft>
                <a:spcPts val="800"/>
              </a:spcAft>
              <a:buClr>
                <a:schemeClr val="lt1"/>
              </a:buClr>
              <a:buSzPct val="80000"/>
              <a:buNone/>
            </a:pPr>
            <a:r>
              <a:rPr lang="en-US" sz="2400" dirty="0">
                <a:solidFill>
                  <a:schemeClr val="lt1"/>
                </a:solidFill>
                <a:latin typeface="Helvetica Neue Thin"/>
                <a:ea typeface="Arial"/>
                <a:cs typeface="Helvetica Neue Thin"/>
                <a:sym typeface="Arial"/>
              </a:rPr>
              <a:t>The Steve Jobs Years</a:t>
            </a:r>
          </a:p>
          <a:p>
            <a:pPr marL="0" indent="0">
              <a:spcBef>
                <a:spcPts val="200"/>
              </a:spcBef>
              <a:spcAft>
                <a:spcPts val="800"/>
              </a:spcAft>
              <a:buClr>
                <a:schemeClr val="lt1"/>
              </a:buClr>
              <a:buSzPct val="80000"/>
              <a:buNone/>
            </a:pPr>
            <a:r>
              <a:rPr lang="en-US" sz="2400" dirty="0">
                <a:solidFill>
                  <a:schemeClr val="lt1"/>
                </a:solidFill>
                <a:latin typeface="Helvetica Neue Thin"/>
                <a:ea typeface="Arial"/>
                <a:cs typeface="Helvetica Neue Thin"/>
                <a:sym typeface="Arial"/>
              </a:rPr>
              <a:t>The next 30 years—what to expect for your career</a:t>
            </a:r>
          </a:p>
          <a:p>
            <a:pPr marL="0" indent="0">
              <a:spcBef>
                <a:spcPts val="200"/>
              </a:spcBef>
              <a:spcAft>
                <a:spcPts val="800"/>
              </a:spcAft>
              <a:buClr>
                <a:schemeClr val="lt1"/>
              </a:buClr>
              <a:buSzPct val="80000"/>
              <a:buNone/>
            </a:pPr>
            <a:r>
              <a:rPr lang="en-US" sz="2400" dirty="0">
                <a:solidFill>
                  <a:schemeClr val="lt1"/>
                </a:solidFill>
                <a:latin typeface="Helvetica Neue Thin"/>
                <a:ea typeface="Arial"/>
                <a:cs typeface="Helvetica Neue Thin"/>
                <a:sym typeface="Arial"/>
              </a:rPr>
              <a:t>Lessons learned</a:t>
            </a:r>
          </a:p>
          <a:p>
            <a:pPr marL="0" indent="0">
              <a:spcBef>
                <a:spcPts val="200"/>
              </a:spcBef>
              <a:spcAft>
                <a:spcPts val="800"/>
              </a:spcAft>
              <a:buClr>
                <a:schemeClr val="lt1"/>
              </a:buClr>
              <a:buSzPct val="80000"/>
              <a:buNone/>
            </a:pPr>
            <a:r>
              <a:rPr lang="en-US" sz="2400" dirty="0">
                <a:solidFill>
                  <a:schemeClr val="lt1"/>
                </a:solidFill>
                <a:latin typeface="Helvetica Neue Thin"/>
                <a:ea typeface="Arial"/>
                <a:cs typeface="Helvetica Neue Thin"/>
                <a:sym typeface="Arial"/>
              </a:rPr>
              <a:t>Q &amp; A</a:t>
            </a:r>
          </a:p>
        </p:txBody>
      </p:sp>
      <p:pic>
        <p:nvPicPr>
          <p:cNvPr id="4" name="Picture 3" descr="Apple_Computer_Logo_rainbow.svg.png"/>
          <p:cNvPicPr>
            <a:picLocks noChangeAspect="1"/>
          </p:cNvPicPr>
          <p:nvPr/>
        </p:nvPicPr>
        <p:blipFill>
          <a:blip r:embed="rId9" cstate="screen">
            <a:alphaModFix amt="1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3405" y="3279776"/>
            <a:ext cx="1125052" cy="1237558"/>
          </a:xfrm>
          <a:prstGeom prst="rect">
            <a:avLst/>
          </a:prstGeom>
        </p:spPr>
      </p:pic>
      <p:pic>
        <p:nvPicPr>
          <p:cNvPr id="18" name="Picture 17" descr="Duke_University_Logo.svg.png"/>
          <p:cNvPicPr>
            <a:picLocks noChangeAspect="1"/>
          </p:cNvPicPr>
          <p:nvPr/>
        </p:nvPicPr>
        <p:blipFill>
          <a:blip r:embed="rId10" cstate="screen">
            <a:alphaModFix amt="7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0446" y="3898555"/>
            <a:ext cx="2355504" cy="1036422"/>
          </a:xfrm>
          <a:prstGeom prst="rect">
            <a:avLst/>
          </a:prstGeom>
        </p:spPr>
      </p:pic>
      <p:pic>
        <p:nvPicPr>
          <p:cNvPr id="19" name="Picture 18" descr="Next-logo.png"/>
          <p:cNvPicPr>
            <a:picLocks noChangeAspect="1"/>
          </p:cNvPicPr>
          <p:nvPr/>
        </p:nvPicPr>
        <p:blipFill>
          <a:blip r:embed="rId11" cstate="screen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8786" y="3025967"/>
            <a:ext cx="1533382" cy="190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698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492"/>
          <p:cNvSpPr txBox="1">
            <a:spLocks/>
          </p:cNvSpPr>
          <p:nvPr/>
        </p:nvSpPr>
        <p:spPr>
          <a:xfrm>
            <a:off x="1650910" y="1518211"/>
            <a:ext cx="6538034" cy="7452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600"/>
              </a:spcAft>
              <a:buClr>
                <a:schemeClr val="lt1"/>
              </a:buClr>
              <a:buSzPct val="80000"/>
              <a:buNone/>
            </a:pPr>
            <a:r>
              <a:rPr lang="en-US" sz="4800" dirty="0">
                <a:solidFill>
                  <a:schemeClr val="lt1"/>
                </a:solidFill>
                <a:latin typeface="Helvetica Neue Thin"/>
                <a:ea typeface="Arial"/>
                <a:cs typeface="Helvetica Neue Thin"/>
                <a:sym typeface="Arial"/>
              </a:rPr>
              <a:t>What do I do today?</a:t>
            </a:r>
          </a:p>
        </p:txBody>
      </p:sp>
    </p:spTree>
    <p:extLst>
      <p:ext uri="{BB962C8B-B14F-4D97-AF65-F5344CB8AC3E}">
        <p14:creationId xmlns:p14="http://schemas.microsoft.com/office/powerpoint/2010/main" val="9632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>
            <a:off x="-9471" y="4438307"/>
            <a:ext cx="9156920" cy="5239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588" y="2189081"/>
            <a:ext cx="2005808" cy="359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hape 815"/>
          <p:cNvSpPr txBox="1">
            <a:spLocks/>
          </p:cNvSpPr>
          <p:nvPr/>
        </p:nvSpPr>
        <p:spPr>
          <a:xfrm>
            <a:off x="6280857" y="2199635"/>
            <a:ext cx="2881289" cy="496476"/>
          </a:xfrm>
          <a:prstGeom prst="rect">
            <a:avLst/>
          </a:prstGeom>
          <a:noFill/>
          <a:ln>
            <a:noFill/>
          </a:ln>
        </p:spPr>
        <p:txBody>
          <a:bodyPr lIns="0" tIns="45700" rIns="0" bIns="45700" anchor="t" anchorCtr="0"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2"/>
              </a:buClr>
              <a:buNone/>
            </a:pPr>
            <a:r>
              <a:rPr lang="en-US" sz="1400" dirty="0">
                <a:latin typeface="Helvetica Neue Thin"/>
                <a:cs typeface="Helvetica Neue Thin"/>
              </a:rPr>
              <a:t>9500+ employees in 10 countries</a:t>
            </a:r>
          </a:p>
          <a:p>
            <a:pPr marL="0" inden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2"/>
              </a:buClr>
              <a:buNone/>
            </a:pPr>
            <a:r>
              <a:rPr lang="en-US" sz="1400" dirty="0">
                <a:latin typeface="Helvetica Neue Thin"/>
                <a:cs typeface="Helvetica Neue Thin"/>
              </a:rPr>
              <a:t>62 ongoing innovation labs</a:t>
            </a:r>
          </a:p>
          <a:p>
            <a:pPr marL="0" inden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2"/>
              </a:buClr>
              <a:buNone/>
            </a:pPr>
            <a:r>
              <a:rPr lang="en-US" sz="1400" dirty="0">
                <a:latin typeface="Helvetica Neue Thin"/>
                <a:cs typeface="Helvetica Neue Thin"/>
              </a:rPr>
              <a:t>1500+ projects delivered p/year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51447" y="652"/>
            <a:ext cx="2961978" cy="1063096"/>
          </a:xfrm>
          <a:prstGeom prst="rect">
            <a:avLst/>
          </a:prstGeom>
        </p:spPr>
      </p:pic>
      <p:pic>
        <p:nvPicPr>
          <p:cNvPr id="7" name="Picture 6" descr="GS case study 1.pn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472" y="3154460"/>
            <a:ext cx="3102698" cy="2018148"/>
          </a:xfrm>
          <a:prstGeom prst="rect">
            <a:avLst/>
          </a:prstGeom>
        </p:spPr>
      </p:pic>
      <p:pic>
        <p:nvPicPr>
          <p:cNvPr id="8" name="Picture Placeholder 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615" y="-3"/>
            <a:ext cx="1613968" cy="1063751"/>
          </a:xfrm>
          <a:prstGeom prst="rect">
            <a:avLst/>
          </a:prstGeom>
        </p:spPr>
      </p:pic>
      <p:pic>
        <p:nvPicPr>
          <p:cNvPr id="9" name="Picture 8" descr="D:\users\yuriy.mykhaylyuk\Desktop\1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0439" y="1190816"/>
            <a:ext cx="1187074" cy="857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D:\users\yuriy.mykhaylyuk\Desktop\1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90816"/>
            <a:ext cx="444240" cy="748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:\users\yuriy.mykhaylyuk\Desktop\watch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0909" y="1647084"/>
            <a:ext cx="209370" cy="39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GS case study 2.png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98380" y="3157674"/>
            <a:ext cx="1458212" cy="950592"/>
          </a:xfrm>
          <a:prstGeom prst="rect">
            <a:avLst/>
          </a:prstGeom>
        </p:spPr>
      </p:pic>
      <p:pic>
        <p:nvPicPr>
          <p:cNvPr id="18" name="Picture 17" descr="case study 5.png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48193" y="1110021"/>
            <a:ext cx="1444955" cy="902558"/>
          </a:xfrm>
          <a:prstGeom prst="rect">
            <a:avLst/>
          </a:prstGeom>
        </p:spPr>
      </p:pic>
      <p:pic>
        <p:nvPicPr>
          <p:cNvPr id="16" name="Picture 15" descr="DSC_2630.jpg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28491" y="2012579"/>
            <a:ext cx="3015746" cy="1109122"/>
          </a:xfrm>
          <a:prstGeom prst="rect">
            <a:avLst/>
          </a:prstGeom>
        </p:spPr>
      </p:pic>
      <p:pic>
        <p:nvPicPr>
          <p:cNvPr id="20" name="Picture 19" descr="GS case study 2.png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92010" y="3161757"/>
            <a:ext cx="1474008" cy="946509"/>
          </a:xfrm>
          <a:prstGeom prst="rect">
            <a:avLst/>
          </a:prstGeom>
        </p:spPr>
      </p:pic>
      <p:pic>
        <p:nvPicPr>
          <p:cNvPr id="23" name="391A4911-small-filtered.jpeg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28000" y="3161757"/>
            <a:ext cx="3010856" cy="1989041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Picture 36" descr="stellar.png"/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12310" y="4140353"/>
            <a:ext cx="457881" cy="963897"/>
          </a:xfrm>
          <a:prstGeom prst="rect">
            <a:avLst/>
          </a:prstGeom>
        </p:spPr>
      </p:pic>
      <p:pic>
        <p:nvPicPr>
          <p:cNvPr id="39" name="Picture 38" descr="GS CAse study 3.png"/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90274" y="4144983"/>
            <a:ext cx="1465160" cy="999420"/>
          </a:xfrm>
          <a:prstGeom prst="rect">
            <a:avLst/>
          </a:prstGeom>
        </p:spPr>
      </p:pic>
      <p:pic>
        <p:nvPicPr>
          <p:cNvPr id="41" name="Picture 40" descr="case study 5.png"/>
          <p:cNvPicPr>
            <a:picLocks noChangeAspect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96923" y="4138954"/>
            <a:ext cx="1459077" cy="1017927"/>
          </a:xfrm>
          <a:prstGeom prst="rect">
            <a:avLst/>
          </a:prstGeom>
        </p:spPr>
      </p:pic>
      <p:pic>
        <p:nvPicPr>
          <p:cNvPr id="42" name="Picture 41" descr="reuters-banner-1024x479.jpg"/>
          <p:cNvPicPr>
            <a:picLocks/>
          </p:cNvPicPr>
          <p:nvPr/>
        </p:nvPicPr>
        <p:blipFill rotWithShape="1"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87151" y="-14664"/>
            <a:ext cx="2974995" cy="210312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0792" y="4928056"/>
            <a:ext cx="12516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latin typeface="Helvetica Neue Thin" charset="0"/>
                <a:ea typeface="Helvetica Neue Thin" charset="0"/>
                <a:cs typeface="Helvetica Neue Thin" charset="0"/>
              </a:rPr>
              <a:t>GlobalLogic Confidential</a:t>
            </a:r>
            <a:endParaRPr lang="en-US" sz="800" dirty="0">
              <a:latin typeface="Helvetica Neue Thin" charset="0"/>
              <a:ea typeface="Helvetica Neue Thin" charset="0"/>
              <a:cs typeface="Helvetica Neue Thin" charset="0"/>
            </a:endParaRPr>
          </a:p>
        </p:txBody>
      </p:sp>
      <p:sp>
        <p:nvSpPr>
          <p:cNvPr id="25" name="Shape 815"/>
          <p:cNvSpPr txBox="1">
            <a:spLocks/>
          </p:cNvSpPr>
          <p:nvPr/>
        </p:nvSpPr>
        <p:spPr>
          <a:xfrm>
            <a:off x="3305862" y="1150608"/>
            <a:ext cx="2881289" cy="898140"/>
          </a:xfrm>
          <a:prstGeom prst="rect">
            <a:avLst/>
          </a:prstGeom>
          <a:noFill/>
          <a:ln>
            <a:noFill/>
          </a:ln>
        </p:spPr>
        <p:txBody>
          <a:bodyPr lIns="0" tIns="45700" rIns="0" bIns="45700" anchor="t" anchorCtr="0"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2"/>
              </a:buClr>
              <a:buNone/>
            </a:pPr>
            <a:r>
              <a:rPr lang="en-US" sz="1400" dirty="0">
                <a:latin typeface="Helvetica Neue Thin"/>
                <a:cs typeface="Helvetica Neue Thin"/>
              </a:rPr>
              <a:t>14 Product Engineering Centers</a:t>
            </a:r>
          </a:p>
          <a:p>
            <a:pPr marL="0" inden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2"/>
              </a:buClr>
              <a:buNone/>
            </a:pPr>
            <a:r>
              <a:rPr lang="en-US" sz="1400" dirty="0">
                <a:latin typeface="Helvetica Neue Thin"/>
                <a:cs typeface="Helvetica Neue Thin"/>
              </a:rPr>
              <a:t>3 Experience Design Studios</a:t>
            </a:r>
          </a:p>
          <a:p>
            <a:pPr marL="0" inden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2"/>
              </a:buClr>
              <a:buNone/>
            </a:pPr>
            <a:r>
              <a:rPr lang="en-US" sz="1400" dirty="0">
                <a:latin typeface="Helvetica Neue Thin"/>
                <a:cs typeface="Helvetica Neue Thin"/>
              </a:rPr>
              <a:t>14 Sales Offices</a:t>
            </a:r>
          </a:p>
        </p:txBody>
      </p:sp>
      <p:sp>
        <p:nvSpPr>
          <p:cNvPr id="26" name="Shape 815"/>
          <p:cNvSpPr txBox="1">
            <a:spLocks/>
          </p:cNvSpPr>
          <p:nvPr/>
        </p:nvSpPr>
        <p:spPr>
          <a:xfrm>
            <a:off x="107241" y="2571807"/>
            <a:ext cx="2611034" cy="496476"/>
          </a:xfrm>
          <a:prstGeom prst="rect">
            <a:avLst/>
          </a:prstGeom>
          <a:noFill/>
          <a:ln>
            <a:noFill/>
          </a:ln>
        </p:spPr>
        <p:txBody>
          <a:bodyPr lIns="0" tIns="45700" rIns="0" bIns="45700" anchor="t" anchorCtr="0"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2"/>
              </a:buClr>
              <a:buNone/>
            </a:pPr>
            <a:r>
              <a:rPr lang="en-US" sz="1400" dirty="0">
                <a:latin typeface="Helvetica Neue Thin"/>
                <a:cs typeface="Helvetica Neue Thin"/>
              </a:rPr>
              <a:t>Touching how people live, work, play, consume and interact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218"/>
          <a:stretch/>
        </p:blipFill>
        <p:spPr>
          <a:xfrm>
            <a:off x="4649616" y="-10465"/>
            <a:ext cx="1489519" cy="106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07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201211" y="201422"/>
            <a:ext cx="2264556" cy="776305"/>
          </a:xfrm>
          <a:prstGeom prst="rect">
            <a:avLst/>
          </a:prstGeom>
        </p:spPr>
        <p:txBody>
          <a:bodyPr/>
          <a:lstStyle/>
          <a:p>
            <a:pPr marL="0" indent="0" algn="ctr" eaLnBrk="1" fontAlgn="auto" hangingPunct="1">
              <a:spcBef>
                <a:spcPts val="200"/>
              </a:spcBef>
              <a:spcAft>
                <a:spcPts val="600"/>
              </a:spcAft>
              <a:buNone/>
            </a:pPr>
            <a:r>
              <a:rPr lang="en-US" sz="1400" kern="1000" dirty="0">
                <a:solidFill>
                  <a:schemeClr val="accent2"/>
                </a:solidFill>
                <a:latin typeface="Helvetica Neue Light"/>
                <a:cs typeface="Helvetica Neue Light"/>
              </a:rPr>
              <a:t>We make stuff for cars, including work on self driving cars 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2" y="3497895"/>
            <a:ext cx="5760624" cy="1655308"/>
          </a:xfrm>
          <a:prstGeom prst="rect">
            <a:avLst/>
          </a:prstGeom>
        </p:spPr>
      </p:pic>
      <p:pic>
        <p:nvPicPr>
          <p:cNvPr id="15" name="Picture 14" descr="network servers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72250" y="3776103"/>
            <a:ext cx="1655064" cy="1398388"/>
          </a:xfrm>
          <a:prstGeom prst="rect">
            <a:avLst/>
          </a:prstGeom>
        </p:spPr>
      </p:pic>
      <p:pic>
        <p:nvPicPr>
          <p:cNvPr id="16" name="Picture 15" descr="06.jp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860" y="1172035"/>
            <a:ext cx="2762278" cy="2301198"/>
          </a:xfrm>
          <a:prstGeom prst="rect">
            <a:avLst/>
          </a:prstGeom>
        </p:spPr>
      </p:pic>
      <p:pic>
        <p:nvPicPr>
          <p:cNvPr id="17" name="Picture 1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4066" b="-1"/>
          <a:stretch/>
        </p:blipFill>
        <p:spPr bwMode="auto">
          <a:xfrm>
            <a:off x="7446315" y="3582166"/>
            <a:ext cx="1722345" cy="1572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83451" y="1947714"/>
            <a:ext cx="1367739" cy="1517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0" descr="smart home.jpg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>
          <a:xfrm>
            <a:off x="5760622" y="1504100"/>
            <a:ext cx="3399968" cy="1961518"/>
          </a:xfrm>
          <a:prstGeom prst="rect">
            <a:avLst/>
          </a:prstGeom>
        </p:spPr>
      </p:pic>
      <p:pic>
        <p:nvPicPr>
          <p:cNvPr id="22" name="Picture 21" descr="asian cell train.jpg"/>
          <p:cNvPicPr>
            <a:picLocks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60622" y="0"/>
            <a:ext cx="1796370" cy="1482216"/>
          </a:xfrm>
          <a:prstGeom prst="rect">
            <a:avLst/>
          </a:prstGeom>
        </p:spPr>
      </p:pic>
      <p:pic>
        <p:nvPicPr>
          <p:cNvPr id="23" name="Picture 22" descr="o-ONLINE-SHOPPING-facebook.jpg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71232" y="-12334"/>
            <a:ext cx="1585098" cy="1491772"/>
          </a:xfrm>
          <a:prstGeom prst="rect">
            <a:avLst/>
          </a:prstGeom>
        </p:spPr>
      </p:pic>
      <p:pic>
        <p:nvPicPr>
          <p:cNvPr id="24" name="Picture 23" descr="insulin pump .jpg"/>
          <p:cNvPicPr>
            <a:picLocks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7720" y="1960046"/>
            <a:ext cx="1590993" cy="1513187"/>
          </a:xfrm>
          <a:prstGeom prst="rect">
            <a:avLst/>
          </a:prstGeom>
        </p:spPr>
      </p:pic>
      <p:pic>
        <p:nvPicPr>
          <p:cNvPr id="9" name="Picture 289" descr="D:\Global Logic\General questions\19. Verticals\Automotive\Materials\Nautilus1.png"/>
          <p:cNvPicPr>
            <a:picLocks noChangeArrowheads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77720" y="0"/>
            <a:ext cx="2969870" cy="1943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4"/>
          <p:cNvSpPr txBox="1">
            <a:spLocks/>
          </p:cNvSpPr>
          <p:nvPr/>
        </p:nvSpPr>
        <p:spPr>
          <a:xfrm>
            <a:off x="-6860" y="3496129"/>
            <a:ext cx="2762277" cy="627227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2400" b="0" i="0" kern="1000" spc="0" baseline="0">
                <a:solidFill>
                  <a:srgbClr val="389394"/>
                </a:solidFill>
                <a:latin typeface="Helvetica Neue Light"/>
                <a:ea typeface="+mn-ea"/>
                <a:cs typeface="Helvetica Neue Light"/>
              </a:defRPr>
            </a:lvl1pPr>
            <a:lvl2pPr marL="4572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solidFill>
                  <a:schemeClr val="accent2"/>
                </a:solidFill>
              </a:rPr>
              <a:t>The Internet of Things</a:t>
            </a:r>
          </a:p>
        </p:txBody>
      </p:sp>
      <p:sp>
        <p:nvSpPr>
          <p:cNvPr id="25" name="Text Placeholder 4"/>
          <p:cNvSpPr txBox="1">
            <a:spLocks/>
          </p:cNvSpPr>
          <p:nvPr/>
        </p:nvSpPr>
        <p:spPr>
          <a:xfrm>
            <a:off x="5747590" y="1264530"/>
            <a:ext cx="3414698" cy="479140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2400" b="0" i="0" kern="1000" spc="0" baseline="0">
                <a:solidFill>
                  <a:srgbClr val="389394"/>
                </a:solidFill>
                <a:latin typeface="Helvetica Neue Light"/>
                <a:ea typeface="+mn-ea"/>
                <a:cs typeface="Helvetica Neue Light"/>
              </a:defRPr>
            </a:lvl1pPr>
            <a:lvl2pPr marL="4572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solidFill>
                  <a:schemeClr val="accent2"/>
                </a:solidFill>
              </a:rPr>
              <a:t>Mobile and Security</a:t>
            </a:r>
          </a:p>
        </p:txBody>
      </p:sp>
      <p:sp>
        <p:nvSpPr>
          <p:cNvPr id="26" name="Text Placeholder 4"/>
          <p:cNvSpPr txBox="1">
            <a:spLocks/>
          </p:cNvSpPr>
          <p:nvPr/>
        </p:nvSpPr>
        <p:spPr>
          <a:xfrm>
            <a:off x="5772250" y="3502074"/>
            <a:ext cx="3390038" cy="621283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2400" b="0" i="0" kern="1000" spc="0" baseline="0">
                <a:solidFill>
                  <a:srgbClr val="389394"/>
                </a:solidFill>
                <a:latin typeface="Helvetica Neue Light"/>
                <a:ea typeface="+mn-ea"/>
                <a:cs typeface="Helvetica Neue Light"/>
              </a:defRPr>
            </a:lvl1pPr>
            <a:lvl2pPr marL="4572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sz="1400" dirty="0" err="1">
                <a:solidFill>
                  <a:schemeClr val="accent2"/>
                </a:solidFill>
              </a:rPr>
              <a:t>Dev</a:t>
            </a:r>
            <a:r>
              <a:rPr lang="en-US" sz="1400" dirty="0">
                <a:solidFill>
                  <a:schemeClr val="accent2"/>
                </a:solidFill>
              </a:rPr>
              <a:t> Ops, Embedded, </a:t>
            </a:r>
            <a:br>
              <a:rPr lang="en-US" sz="1400" dirty="0">
                <a:solidFill>
                  <a:schemeClr val="accent2"/>
                </a:solidFill>
              </a:rPr>
            </a:br>
            <a:r>
              <a:rPr lang="en-US" sz="1400" dirty="0">
                <a:solidFill>
                  <a:schemeClr val="accent2"/>
                </a:solidFill>
              </a:rPr>
              <a:t>Big Data and Analytics, </a:t>
            </a:r>
          </a:p>
        </p:txBody>
      </p:sp>
      <p:sp>
        <p:nvSpPr>
          <p:cNvPr id="27" name="Text Placeholder 4"/>
          <p:cNvSpPr txBox="1">
            <a:spLocks/>
          </p:cNvSpPr>
          <p:nvPr/>
        </p:nvSpPr>
        <p:spPr>
          <a:xfrm>
            <a:off x="-6860" y="1743670"/>
            <a:ext cx="2762277" cy="479140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2400" b="0" i="0" kern="1000" spc="0" baseline="0">
                <a:solidFill>
                  <a:srgbClr val="389394"/>
                </a:solidFill>
                <a:latin typeface="Helvetica Neue Light"/>
                <a:ea typeface="+mn-ea"/>
                <a:cs typeface="Helvetica Neue Light"/>
              </a:defRPr>
            </a:lvl1pPr>
            <a:lvl2pPr marL="4572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solidFill>
                  <a:schemeClr val="accent2"/>
                </a:solidFill>
              </a:rPr>
              <a:t>Cloud technology</a:t>
            </a:r>
          </a:p>
        </p:txBody>
      </p:sp>
    </p:spTree>
    <p:extLst>
      <p:ext uri="{BB962C8B-B14F-4D97-AF65-F5344CB8AC3E}">
        <p14:creationId xmlns:p14="http://schemas.microsoft.com/office/powerpoint/2010/main" val="170396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June 21, 2016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What does a CTO do?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1014966" y="974207"/>
            <a:ext cx="4206240" cy="44138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latin typeface="Helvetica Neue Light"/>
                <a:cs typeface="Helvetica Neue Light"/>
              </a:rPr>
              <a:t>CTO = “Chief Technology Officer”</a:t>
            </a:r>
          </a:p>
        </p:txBody>
      </p:sp>
      <p:sp>
        <p:nvSpPr>
          <p:cNvPr id="7" name="Content Placeholder 6"/>
          <p:cNvSpPr txBox="1">
            <a:spLocks/>
          </p:cNvSpPr>
          <p:nvPr/>
        </p:nvSpPr>
        <p:spPr>
          <a:xfrm>
            <a:off x="1088946" y="1725201"/>
            <a:ext cx="3246477" cy="188093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2400" b="0" i="0" kern="1000" spc="0" baseline="0">
                <a:solidFill>
                  <a:srgbClr val="389394"/>
                </a:solidFill>
                <a:latin typeface="Helvetica Neue Light"/>
                <a:ea typeface="+mn-ea"/>
                <a:cs typeface="Helvetica Neue Light"/>
              </a:defRPr>
            </a:lvl1pPr>
            <a:lvl2pPr marL="4572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038" indent="-173038">
              <a:lnSpc>
                <a:spcPct val="11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rgbClr val="6D6E71"/>
                </a:solidFill>
              </a:rPr>
              <a:t>One of the company’s top EXECUTIVES</a:t>
            </a:r>
          </a:p>
          <a:p>
            <a:pPr marL="173038" indent="-173038">
              <a:lnSpc>
                <a:spcPct val="11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rgbClr val="6D6E71"/>
                </a:solidFill>
              </a:rPr>
              <a:t>ADVISE the rest of EXECUTIVE TEAM on technology trends affecting the company</a:t>
            </a:r>
          </a:p>
          <a:p>
            <a:pPr marL="173038" indent="-173038">
              <a:lnSpc>
                <a:spcPct val="11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rgbClr val="6D6E71"/>
                </a:solidFill>
              </a:rPr>
              <a:t>LEAD advanced technology / R&amp;D initiatives</a:t>
            </a:r>
          </a:p>
          <a:p>
            <a:pPr marL="173038" indent="-173038">
              <a:lnSpc>
                <a:spcPct val="11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rgbClr val="6D6E71"/>
                </a:solidFill>
              </a:rPr>
              <a:t>I TRAVEL a LOT</a:t>
            </a:r>
          </a:p>
          <a:p>
            <a:pPr marL="173038" indent="-173038">
              <a:lnSpc>
                <a:spcPct val="11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rgbClr val="6D6E71"/>
                </a:solidFill>
              </a:rPr>
              <a:t>I help our customers INVENT STUFF</a:t>
            </a:r>
          </a:p>
        </p:txBody>
      </p:sp>
      <p:sp>
        <p:nvSpPr>
          <p:cNvPr id="9" name="Content Placeholder 6"/>
          <p:cNvSpPr txBox="1">
            <a:spLocks/>
          </p:cNvSpPr>
          <p:nvPr/>
        </p:nvSpPr>
        <p:spPr>
          <a:xfrm>
            <a:off x="4840942" y="1735080"/>
            <a:ext cx="3777065" cy="249439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2400" b="0" i="0" kern="1000" spc="0" baseline="0">
                <a:solidFill>
                  <a:srgbClr val="389394"/>
                </a:solidFill>
                <a:latin typeface="Helvetica Neue Light"/>
                <a:ea typeface="+mn-ea"/>
                <a:cs typeface="Helvetica Neue Light"/>
              </a:defRPr>
            </a:lvl1pPr>
            <a:lvl2pPr marL="4572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038" indent="-173038">
              <a:lnSpc>
                <a:spcPct val="11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rgbClr val="6D6E71"/>
                </a:solidFill>
              </a:rPr>
              <a:t>Look at the “NEXT GENERATION” of products and services</a:t>
            </a:r>
          </a:p>
          <a:p>
            <a:pPr marL="173038" indent="-173038">
              <a:lnSpc>
                <a:spcPct val="11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rgbClr val="6D6E71"/>
                </a:solidFill>
              </a:rPr>
              <a:t>Help attract and grow top technology TALENT</a:t>
            </a:r>
          </a:p>
          <a:p>
            <a:pPr marL="173038" indent="-173038">
              <a:lnSpc>
                <a:spcPct val="11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rgbClr val="6D6E71"/>
                </a:solidFill>
              </a:rPr>
              <a:t>ADVISE strategic CUSTOMERS and prospects on products and technologies</a:t>
            </a:r>
          </a:p>
          <a:p>
            <a:pPr marL="173038" indent="-173038">
              <a:lnSpc>
                <a:spcPct val="11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rgbClr val="6D6E71"/>
                </a:solidFill>
              </a:rPr>
              <a:t>COMMUNICATE company’s technology message to the market</a:t>
            </a:r>
          </a:p>
        </p:txBody>
      </p:sp>
    </p:spTree>
    <p:extLst>
      <p:ext uri="{BB962C8B-B14F-4D97-AF65-F5344CB8AC3E}">
        <p14:creationId xmlns:p14="http://schemas.microsoft.com/office/powerpoint/2010/main" val="145125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June 21, 2016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What does a CTO do?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1014966" y="974207"/>
            <a:ext cx="4206240" cy="44138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latin typeface="Helvetica Neue Light"/>
                <a:cs typeface="Helvetica Neue Light"/>
              </a:rPr>
              <a:t>CTO = “Chief Technology Officer”</a:t>
            </a:r>
          </a:p>
        </p:txBody>
      </p:sp>
      <p:sp>
        <p:nvSpPr>
          <p:cNvPr id="7" name="Content Placeholder 6"/>
          <p:cNvSpPr txBox="1">
            <a:spLocks/>
          </p:cNvSpPr>
          <p:nvPr/>
        </p:nvSpPr>
        <p:spPr>
          <a:xfrm>
            <a:off x="1088946" y="1725201"/>
            <a:ext cx="3246477" cy="188093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2400" b="0" i="0" kern="1000" spc="0" baseline="0">
                <a:solidFill>
                  <a:srgbClr val="389394"/>
                </a:solidFill>
                <a:latin typeface="Helvetica Neue Light"/>
                <a:ea typeface="+mn-ea"/>
                <a:cs typeface="Helvetica Neue Light"/>
              </a:defRPr>
            </a:lvl1pPr>
            <a:lvl2pPr marL="4572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038" indent="-173038">
              <a:lnSpc>
                <a:spcPct val="11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rgbClr val="6D6E71"/>
                </a:solidFill>
              </a:rPr>
              <a:t>One of the company’s top EXECUTIVES</a:t>
            </a:r>
          </a:p>
          <a:p>
            <a:pPr marL="173038" indent="-173038">
              <a:lnSpc>
                <a:spcPct val="11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rgbClr val="6D6E71"/>
                </a:solidFill>
              </a:rPr>
              <a:t>ADVISE the rest of EXECUTIVE TEAM on technology trends affecting the company</a:t>
            </a:r>
          </a:p>
          <a:p>
            <a:pPr marL="173038" indent="-173038">
              <a:lnSpc>
                <a:spcPct val="11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rgbClr val="6D6E71"/>
                </a:solidFill>
              </a:rPr>
              <a:t>LEAD advanced technology / R&amp;D initiatives</a:t>
            </a:r>
          </a:p>
          <a:p>
            <a:pPr marL="173038" indent="-173038">
              <a:lnSpc>
                <a:spcPct val="11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rgbClr val="6D6E71"/>
                </a:solidFill>
              </a:rPr>
              <a:t>I TRAVEL a LOT</a:t>
            </a:r>
          </a:p>
          <a:p>
            <a:pPr marL="173038" indent="-173038">
              <a:lnSpc>
                <a:spcPct val="11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rgbClr val="6D6E71"/>
                </a:solidFill>
              </a:rPr>
              <a:t>I help our customers INVENT STUFF</a:t>
            </a:r>
          </a:p>
        </p:txBody>
      </p:sp>
      <p:sp>
        <p:nvSpPr>
          <p:cNvPr id="9" name="Content Placeholder 6"/>
          <p:cNvSpPr txBox="1">
            <a:spLocks/>
          </p:cNvSpPr>
          <p:nvPr/>
        </p:nvSpPr>
        <p:spPr>
          <a:xfrm>
            <a:off x="4840942" y="1735080"/>
            <a:ext cx="3777065" cy="249439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2400" b="0" i="0" kern="1000" spc="0" baseline="0">
                <a:solidFill>
                  <a:srgbClr val="389394"/>
                </a:solidFill>
                <a:latin typeface="Helvetica Neue Light"/>
                <a:ea typeface="+mn-ea"/>
                <a:cs typeface="Helvetica Neue Light"/>
              </a:defRPr>
            </a:lvl1pPr>
            <a:lvl2pPr marL="4572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038" indent="-173038">
              <a:lnSpc>
                <a:spcPct val="11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rgbClr val="6D6E71"/>
                </a:solidFill>
              </a:rPr>
              <a:t>Look at the “NEXT GENERATION” of products and services</a:t>
            </a:r>
          </a:p>
          <a:p>
            <a:pPr marL="173038" indent="-173038">
              <a:lnSpc>
                <a:spcPct val="11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rgbClr val="6D6E71"/>
                </a:solidFill>
              </a:rPr>
              <a:t>Help attract and grow top technology TALENT</a:t>
            </a:r>
          </a:p>
          <a:p>
            <a:pPr marL="173038" indent="-173038">
              <a:lnSpc>
                <a:spcPct val="11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rgbClr val="6D6E71"/>
                </a:solidFill>
              </a:rPr>
              <a:t>ADVISE strategic CUSTOMERS and prospects on products and technologies</a:t>
            </a:r>
          </a:p>
          <a:p>
            <a:pPr marL="173038" indent="-173038">
              <a:lnSpc>
                <a:spcPct val="11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rgbClr val="6D6E71"/>
                </a:solidFill>
              </a:rPr>
              <a:t>COMMUNICATE company’s technology message to the market</a:t>
            </a:r>
          </a:p>
        </p:txBody>
      </p:sp>
      <p:sp>
        <p:nvSpPr>
          <p:cNvPr id="8" name="Oval 7"/>
          <p:cNvSpPr/>
          <p:nvPr/>
        </p:nvSpPr>
        <p:spPr>
          <a:xfrm>
            <a:off x="513097" y="3860800"/>
            <a:ext cx="3822325" cy="518160"/>
          </a:xfrm>
          <a:prstGeom prst="ellipse">
            <a:avLst/>
          </a:prstGeom>
          <a:solidFill>
            <a:schemeClr val="tx2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75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492"/>
          <p:cNvSpPr txBox="1">
            <a:spLocks/>
          </p:cNvSpPr>
          <p:nvPr/>
        </p:nvSpPr>
        <p:spPr>
          <a:xfrm>
            <a:off x="1447962" y="1518211"/>
            <a:ext cx="7198561" cy="7452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600"/>
              </a:spcAft>
              <a:buClr>
                <a:schemeClr val="lt1"/>
              </a:buClr>
              <a:buSzPct val="80000"/>
              <a:buNone/>
            </a:pPr>
            <a:r>
              <a:rPr lang="en-US" sz="4800" dirty="0">
                <a:solidFill>
                  <a:schemeClr val="lt1"/>
                </a:solidFill>
                <a:latin typeface="Helvetica Neue Thin"/>
                <a:ea typeface="Arial"/>
                <a:cs typeface="Helvetica Neue Thin"/>
                <a:sym typeface="Arial"/>
              </a:rPr>
              <a:t>“When I was your age. . .”</a:t>
            </a:r>
          </a:p>
        </p:txBody>
      </p:sp>
    </p:spTree>
    <p:extLst>
      <p:ext uri="{BB962C8B-B14F-4D97-AF65-F5344CB8AC3E}">
        <p14:creationId xmlns:p14="http://schemas.microsoft.com/office/powerpoint/2010/main" val="3797406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June 21, 2016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What I was like in High School</a:t>
            </a:r>
          </a:p>
        </p:txBody>
      </p:sp>
      <p:sp>
        <p:nvSpPr>
          <p:cNvPr id="8" name="Rectangle 7"/>
          <p:cNvSpPr/>
          <p:nvPr/>
        </p:nvSpPr>
        <p:spPr>
          <a:xfrm>
            <a:off x="1002886" y="4431194"/>
            <a:ext cx="44094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(Me at about age 16; Photo courtesy Jim Walsh)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56825"/>
            <a:ext cx="4409440" cy="3307080"/>
          </a:xfrm>
          <a:prstGeom prst="rect">
            <a:avLst/>
          </a:prstGeom>
        </p:spPr>
      </p:pic>
      <p:sp>
        <p:nvSpPr>
          <p:cNvPr id="12" name="Content Placeholder 6"/>
          <p:cNvSpPr txBox="1">
            <a:spLocks/>
          </p:cNvSpPr>
          <p:nvPr/>
        </p:nvSpPr>
        <p:spPr>
          <a:xfrm>
            <a:off x="4865392" y="1429492"/>
            <a:ext cx="3959353" cy="33210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2400" b="0" i="0" kern="1000" spc="0" baseline="0">
                <a:solidFill>
                  <a:srgbClr val="389394"/>
                </a:solidFill>
                <a:latin typeface="Helvetica Neue Light"/>
                <a:ea typeface="+mn-ea"/>
                <a:cs typeface="Helvetica Neue Light"/>
              </a:defRPr>
            </a:lvl1pPr>
            <a:lvl2pPr marL="4572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8275" indent="-168275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chemeClr val="accent2"/>
                </a:solidFill>
              </a:rPr>
              <a:t>Speech, Drama &amp; Debate</a:t>
            </a:r>
          </a:p>
          <a:p>
            <a:pPr marL="168275" indent="-168275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chemeClr val="accent2"/>
                </a:solidFill>
              </a:rPr>
              <a:t>Music (singing &amp; piano)</a:t>
            </a:r>
          </a:p>
          <a:p>
            <a:pPr marL="168275" indent="-168275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chemeClr val="accent2"/>
                </a:solidFill>
              </a:rPr>
              <a:t>Photography (camera &amp; darkroom; </a:t>
            </a:r>
            <a:r>
              <a:rPr lang="en-US" sz="1400" dirty="0" err="1">
                <a:solidFill>
                  <a:schemeClr val="accent2"/>
                </a:solidFill>
              </a:rPr>
              <a:t>8mm</a:t>
            </a:r>
            <a:r>
              <a:rPr lang="en-US" sz="1400" dirty="0">
                <a:solidFill>
                  <a:schemeClr val="accent2"/>
                </a:solidFill>
              </a:rPr>
              <a:t> movies)</a:t>
            </a:r>
          </a:p>
          <a:p>
            <a:pPr marL="168275" indent="-168275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chemeClr val="accent2"/>
                </a:solidFill>
              </a:rPr>
              <a:t>Football &amp; Track</a:t>
            </a:r>
          </a:p>
          <a:p>
            <a:pPr marL="168275" indent="-168275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chemeClr val="accent2"/>
                </a:solidFill>
              </a:rPr>
              <a:t>Science Fiction</a:t>
            </a:r>
          </a:p>
          <a:p>
            <a:pPr marL="168275" indent="-168275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chemeClr val="accent2"/>
                </a:solidFill>
              </a:rPr>
              <a:t>Computers</a:t>
            </a:r>
          </a:p>
          <a:p>
            <a:pPr marL="168275" indent="-168275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chemeClr val="accent2"/>
                </a:solidFill>
              </a:rPr>
              <a:t>Science: Chemistry, Biology, Physics</a:t>
            </a:r>
          </a:p>
          <a:p>
            <a:pPr marL="168275" indent="-168275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chemeClr val="accent2"/>
                </a:solidFill>
              </a:rPr>
              <a:t>Tech: Space, Electronics</a:t>
            </a:r>
          </a:p>
          <a:p>
            <a:pPr marL="168275" indent="-168275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chemeClr val="accent2"/>
                </a:solidFill>
              </a:rPr>
              <a:t>Girls / Dating</a:t>
            </a:r>
          </a:p>
          <a:p>
            <a:pPr marL="168275" indent="-168275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13" name="Text Placeholder 3"/>
          <p:cNvSpPr txBox="1">
            <a:spLocks/>
          </p:cNvSpPr>
          <p:nvPr/>
        </p:nvSpPr>
        <p:spPr>
          <a:xfrm>
            <a:off x="4762760" y="992668"/>
            <a:ext cx="4206240" cy="44138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  <a:latin typeface="Helvetica Neue Light"/>
                <a:cs typeface="Helvetica Neue Light"/>
              </a:rPr>
              <a:t>Interests / Activities</a:t>
            </a:r>
          </a:p>
        </p:txBody>
      </p:sp>
    </p:spTree>
    <p:extLst>
      <p:ext uri="{BB962C8B-B14F-4D97-AF65-F5344CB8AC3E}">
        <p14:creationId xmlns:p14="http://schemas.microsoft.com/office/powerpoint/2010/main" val="998630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June 21, 2016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Things around me (early </a:t>
            </a:r>
            <a:r>
              <a:rPr lang="en-US" dirty="0" err="1"/>
              <a:t>1970’s</a:t>
            </a:r>
            <a:r>
              <a:rPr lang="en-US" dirty="0"/>
              <a:t>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03713"/>
            <a:ext cx="2512548" cy="330084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4975" y="4443133"/>
            <a:ext cx="2576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2"/>
                </a:solidFill>
                <a:latin typeface="Helvetica Neue Light"/>
                <a:cs typeface="Helvetica Neue Light"/>
              </a:rPr>
              <a:t>Smith Corona mechanical </a:t>
            </a:r>
            <a:br>
              <a:rPr lang="en-US" sz="1200" dirty="0">
                <a:solidFill>
                  <a:schemeClr val="accent2"/>
                </a:solidFill>
                <a:latin typeface="Helvetica Neue Light"/>
                <a:cs typeface="Helvetica Neue Light"/>
              </a:rPr>
            </a:br>
            <a:r>
              <a:rPr lang="en-US" sz="1200" dirty="0">
                <a:solidFill>
                  <a:schemeClr val="accent2"/>
                </a:solidFill>
                <a:latin typeface="Helvetica Neue Light"/>
                <a:cs typeface="Helvetica Neue Light"/>
              </a:rPr>
              <a:t>typewriter (Photo courtesy of </a:t>
            </a:r>
            <a:br>
              <a:rPr lang="en-US" sz="1200" dirty="0">
                <a:solidFill>
                  <a:schemeClr val="accent2"/>
                </a:solidFill>
                <a:latin typeface="Helvetica Neue Light"/>
                <a:cs typeface="Helvetica Neue Light"/>
              </a:rPr>
            </a:br>
            <a:r>
              <a:rPr lang="en-US" sz="1200" dirty="0" err="1">
                <a:solidFill>
                  <a:schemeClr val="accent2"/>
                </a:solidFill>
                <a:latin typeface="Helvetica Neue Light"/>
                <a:cs typeface="Helvetica Neue Light"/>
              </a:rPr>
              <a:t>onlineditto.wordpress.com</a:t>
            </a:r>
            <a:r>
              <a:rPr lang="en-US" sz="1200" dirty="0">
                <a:solidFill>
                  <a:schemeClr val="accent2"/>
                </a:solidFill>
                <a:latin typeface="Helvetica Neue Light"/>
                <a:cs typeface="Helvetica Neue Light"/>
              </a:rPr>
              <a:t>)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0707" y="1103713"/>
            <a:ext cx="2154798" cy="1056134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490171" y="2176524"/>
            <a:ext cx="2722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accent2"/>
                </a:solidFill>
                <a:latin typeface="Helvetica Neue Light"/>
                <a:cs typeface="Helvetica Neue Light"/>
              </a:rPr>
              <a:t>K&amp;E Log Duplex </a:t>
            </a:r>
            <a:r>
              <a:rPr lang="en-US" sz="1200" dirty="0" err="1">
                <a:solidFill>
                  <a:schemeClr val="accent2"/>
                </a:solidFill>
                <a:latin typeface="Helvetica Neue Light"/>
                <a:cs typeface="Helvetica Neue Light"/>
              </a:rPr>
              <a:t>Decitrig</a:t>
            </a:r>
            <a:r>
              <a:rPr lang="en-US" sz="1200" dirty="0">
                <a:solidFill>
                  <a:schemeClr val="accent2"/>
                </a:solidFill>
                <a:latin typeface="Helvetica Neue Light"/>
                <a:cs typeface="Helvetica Neue Light"/>
              </a:rPr>
              <a:t> (photo courtesy of </a:t>
            </a:r>
            <a:r>
              <a:rPr lang="en-US" sz="1200" dirty="0" err="1">
                <a:solidFill>
                  <a:schemeClr val="accent2"/>
                </a:solidFill>
                <a:latin typeface="Helvetica Neue Light"/>
                <a:cs typeface="Helvetica Neue Light"/>
              </a:rPr>
              <a:t>www.sliderule.ca</a:t>
            </a:r>
            <a:r>
              <a:rPr lang="en-US" sz="1200" dirty="0">
                <a:solidFill>
                  <a:schemeClr val="accent2"/>
                </a:solidFill>
                <a:latin typeface="Helvetica Neue Light"/>
                <a:cs typeface="Helvetica Neue Light"/>
              </a:rPr>
              <a:t>)</a:t>
            </a:r>
          </a:p>
        </p:txBody>
      </p:sp>
      <p:pic>
        <p:nvPicPr>
          <p:cNvPr id="16" name="Picture 15" descr="Kansas_City_House_back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1911" y="1111649"/>
            <a:ext cx="2713849" cy="152654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30707" y="2651698"/>
            <a:ext cx="2154798" cy="250531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708899" y="4089172"/>
            <a:ext cx="11998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2"/>
                </a:solidFill>
                <a:latin typeface="Helvetica Neue Light"/>
                <a:cs typeface="Helvetica Neue Light"/>
              </a:rPr>
              <a:t>Apollo Moon Launches (photo courtesy NASA)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454294" y="1134652"/>
            <a:ext cx="16281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accent2"/>
                </a:solidFill>
                <a:latin typeface="Helvetica Neue Light"/>
                <a:cs typeface="Helvetica Neue Light"/>
              </a:rPr>
              <a:t>My house growing up in Kansas City Missouri (photo courtesy Jim Walsh)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08899" y="2651698"/>
            <a:ext cx="1008304" cy="1425636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5726681" y="2651698"/>
            <a:ext cx="20546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accent2"/>
                </a:solidFill>
                <a:latin typeface="Helvetica Neue Light"/>
                <a:cs typeface="Helvetica Neue Light"/>
              </a:rPr>
              <a:t>Transistor radio (photo courtesy </a:t>
            </a:r>
            <a:r>
              <a:rPr lang="en-US" sz="1200" dirty="0" err="1">
                <a:solidFill>
                  <a:schemeClr val="accent2"/>
                </a:solidFill>
                <a:latin typeface="Helvetica Neue Light"/>
                <a:cs typeface="Helvetica Neue Light"/>
              </a:rPr>
              <a:t>Pinterest</a:t>
            </a:r>
            <a:r>
              <a:rPr lang="en-US" sz="1200" dirty="0">
                <a:solidFill>
                  <a:schemeClr val="accent2"/>
                </a:solidFill>
                <a:latin typeface="Helvetica Neue Light"/>
                <a:cs typeface="Helvetica Neue Light"/>
              </a:rPr>
              <a:t>)</a:t>
            </a:r>
          </a:p>
        </p:txBody>
      </p:sp>
      <p:pic>
        <p:nvPicPr>
          <p:cNvPr id="22" name="Picture 21"/>
          <p:cNvPicPr>
            <a:picLocks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46125" y="3128377"/>
            <a:ext cx="1665010" cy="202863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38901" y="2051050"/>
            <a:ext cx="1720494" cy="2392083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7435340" y="4478215"/>
            <a:ext cx="1705099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accent2"/>
                </a:solidFill>
                <a:latin typeface="Helvetica Neue Light"/>
                <a:cs typeface="Helvetica Neue Light"/>
              </a:rPr>
              <a:t>Photo enlarger (photo courtesy camera-</a:t>
            </a:r>
            <a:r>
              <a:rPr lang="en-US" sz="1200" dirty="0" err="1">
                <a:solidFill>
                  <a:schemeClr val="accent2"/>
                </a:solidFill>
                <a:latin typeface="Helvetica Neue Light"/>
                <a:cs typeface="Helvetica Neue Light"/>
              </a:rPr>
              <a:t>wiki.org</a:t>
            </a:r>
            <a:r>
              <a:rPr lang="en-US" sz="1200" dirty="0">
                <a:solidFill>
                  <a:schemeClr val="accent2"/>
                </a:solidFill>
                <a:latin typeface="Helvetica Neue Light"/>
                <a:cs typeface="Helvetica Neue Ligh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6951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ull-sel-iii-element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1118" y="1317266"/>
            <a:ext cx="1291952" cy="129195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431204" y="3814173"/>
            <a:ext cx="1709235" cy="132932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>
          <a:xfrm>
            <a:off x="1088946" y="565529"/>
            <a:ext cx="8051493" cy="386079"/>
          </a:xfrm>
        </p:spPr>
        <p:txBody>
          <a:bodyPr/>
          <a:lstStyle/>
          <a:p>
            <a:r>
              <a:rPr lang="en-US" dirty="0"/>
              <a:t>The very first digital computers I programmed (about 1972)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975" y="4795948"/>
            <a:ext cx="4550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6D6E71"/>
                </a:solidFill>
                <a:latin typeface="Helvetica Neue Light"/>
                <a:cs typeface="Helvetica Neue Light"/>
              </a:rPr>
              <a:t>IBM System 360 (image courtesy </a:t>
            </a:r>
            <a:r>
              <a:rPr lang="en-US" sz="1200" dirty="0" err="1">
                <a:solidFill>
                  <a:srgbClr val="6D6E71"/>
                </a:solidFill>
                <a:latin typeface="Helvetica Neue Light"/>
                <a:cs typeface="Helvetica Neue Light"/>
              </a:rPr>
              <a:t>ibm.com</a:t>
            </a:r>
            <a:r>
              <a:rPr lang="en-US" sz="1200" dirty="0">
                <a:solidFill>
                  <a:srgbClr val="6D6E71"/>
                </a:solidFill>
                <a:latin typeface="Helvetica Neue Light"/>
                <a:cs typeface="Helvetica Neue Light"/>
              </a:rPr>
              <a:t>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58007" y="3356473"/>
            <a:ext cx="21912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6D6E71"/>
                </a:solidFill>
                <a:latin typeface="Helvetica Neue Light"/>
                <a:cs typeface="Helvetica Neue Light"/>
              </a:rPr>
              <a:t>“</a:t>
            </a:r>
            <a:r>
              <a:rPr lang="en-US" sz="1200" dirty="0" err="1">
                <a:solidFill>
                  <a:srgbClr val="6D6E71"/>
                </a:solidFill>
                <a:latin typeface="Helvetica Neue Light"/>
                <a:cs typeface="Helvetica Neue Light"/>
              </a:rPr>
              <a:t>Digicomp</a:t>
            </a:r>
            <a:r>
              <a:rPr lang="en-US" sz="1200" dirty="0">
                <a:solidFill>
                  <a:srgbClr val="6D6E71"/>
                </a:solidFill>
                <a:latin typeface="Helvetica Neue Light"/>
                <a:cs typeface="Helvetica Neue Light"/>
              </a:rPr>
              <a:t>” Toy (courtesy of </a:t>
            </a:r>
            <a:r>
              <a:rPr lang="en-US" sz="1200" dirty="0" err="1">
                <a:solidFill>
                  <a:srgbClr val="6D6E71"/>
                </a:solidFill>
                <a:latin typeface="Helvetica Neue Light"/>
                <a:cs typeface="Helvetica Neue Light"/>
              </a:rPr>
              <a:t>www.wikipedia.org</a:t>
            </a:r>
            <a:r>
              <a:rPr lang="en-US" sz="1200" dirty="0">
                <a:solidFill>
                  <a:srgbClr val="6D6E71"/>
                </a:solidFill>
                <a:latin typeface="Helvetica Neue Light"/>
                <a:cs typeface="Helvetica Neue Light"/>
              </a:rPr>
              <a:t>)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04600"/>
            <a:ext cx="4595063" cy="371030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4019" y="3834679"/>
            <a:ext cx="2726276" cy="1318298"/>
          </a:xfrm>
          <a:prstGeom prst="rect">
            <a:avLst/>
          </a:prstGeom>
        </p:spPr>
      </p:pic>
      <p:pic>
        <p:nvPicPr>
          <p:cNvPr id="29" name="Picture 28" descr="terminal-300x200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04540" y="1531054"/>
            <a:ext cx="2752344" cy="1834896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4710617" y="1031481"/>
            <a:ext cx="41419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6D6E71"/>
                </a:solidFill>
                <a:latin typeface="Helvetica Neue Light"/>
                <a:cs typeface="Helvetica Neue Light"/>
              </a:rPr>
              <a:t>IBM 1050 and 2741 terminals with APL </a:t>
            </a:r>
            <a:r>
              <a:rPr lang="en-US" sz="1200" dirty="0" err="1">
                <a:solidFill>
                  <a:srgbClr val="6D6E71"/>
                </a:solidFill>
                <a:latin typeface="Helvetica Neue Light"/>
                <a:cs typeface="Helvetica Neue Light"/>
              </a:rPr>
              <a:t>Selectric</a:t>
            </a:r>
            <a:r>
              <a:rPr lang="en-US" sz="1200" dirty="0">
                <a:solidFill>
                  <a:srgbClr val="6D6E71"/>
                </a:solidFill>
                <a:latin typeface="Helvetica Neue Light"/>
                <a:cs typeface="Helvetica Neue Light"/>
              </a:rPr>
              <a:t> “ball” </a:t>
            </a:r>
            <a:br>
              <a:rPr lang="en-US" sz="1200" dirty="0">
                <a:solidFill>
                  <a:srgbClr val="6D6E71"/>
                </a:solidFill>
                <a:latin typeface="Helvetica Neue Light"/>
                <a:cs typeface="Helvetica Neue Light"/>
              </a:rPr>
            </a:br>
            <a:r>
              <a:rPr lang="en-US" sz="1200" dirty="0">
                <a:solidFill>
                  <a:srgbClr val="6D6E71"/>
                </a:solidFill>
                <a:latin typeface="Helvetica Neue Light"/>
                <a:cs typeface="Helvetica Neue Light"/>
              </a:rPr>
              <a:t>(courtesy http://</a:t>
            </a:r>
            <a:r>
              <a:rPr lang="en-US" sz="1200" dirty="0" err="1">
                <a:solidFill>
                  <a:srgbClr val="6D6E71"/>
                </a:solidFill>
                <a:latin typeface="Helvetica Neue Light"/>
                <a:cs typeface="Helvetica Neue Light"/>
              </a:rPr>
              <a:t>www.computerhistory.org</a:t>
            </a:r>
            <a:r>
              <a:rPr lang="en-US" sz="1200" dirty="0">
                <a:solidFill>
                  <a:srgbClr val="6D6E71"/>
                </a:solidFill>
                <a:latin typeface="Helvetica Neue Light"/>
                <a:cs typeface="Helvetica Neue Light"/>
              </a:rPr>
              <a:t>/) 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4858" y="3173631"/>
            <a:ext cx="1783442" cy="1983870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7356884" y="2455855"/>
            <a:ext cx="18653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6D6E71"/>
                </a:solidFill>
                <a:latin typeface="Helvetica Neue Light"/>
                <a:cs typeface="Helvetica Neue Light"/>
              </a:rPr>
              <a:t>IBM 3277 terminal, used for APL/360 (image courtesy </a:t>
            </a:r>
            <a:r>
              <a:rPr lang="en-US" sz="1200" dirty="0" err="1">
                <a:solidFill>
                  <a:srgbClr val="6D6E71"/>
                </a:solidFill>
                <a:latin typeface="Helvetica Neue Light"/>
                <a:cs typeface="Helvetica Neue Light"/>
              </a:rPr>
              <a:t>wikipedia.org</a:t>
            </a:r>
            <a:r>
              <a:rPr lang="en-US" sz="1200" dirty="0">
                <a:solidFill>
                  <a:srgbClr val="6D6E71"/>
                </a:solidFill>
                <a:latin typeface="Helvetica Neue Light"/>
                <a:cs typeface="Helvetica Neue Ligh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7731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Things around me (late </a:t>
            </a:r>
            <a:r>
              <a:rPr lang="en-US" dirty="0" err="1"/>
              <a:t>1970’s</a:t>
            </a:r>
            <a:r>
              <a:rPr lang="en-US" dirty="0"/>
              <a:t>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975" y="2992393"/>
            <a:ext cx="2576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6D6E71"/>
                </a:solidFill>
                <a:latin typeface="Helvetica Neue Light"/>
                <a:cs typeface="Helvetica Neue Light"/>
              </a:rPr>
              <a:t>Bill Gates, mid </a:t>
            </a:r>
            <a:r>
              <a:rPr lang="en-US" sz="1200" dirty="0" err="1">
                <a:solidFill>
                  <a:srgbClr val="6D6E71"/>
                </a:solidFill>
                <a:latin typeface="Helvetica Neue Light"/>
                <a:cs typeface="Helvetica Neue Light"/>
              </a:rPr>
              <a:t>1970’s</a:t>
            </a:r>
            <a:r>
              <a:rPr lang="en-US" sz="1200" dirty="0">
                <a:solidFill>
                  <a:srgbClr val="6D6E71"/>
                </a:solidFill>
                <a:latin typeface="Helvetica Neue Light"/>
                <a:cs typeface="Helvetica Neue Light"/>
              </a:rPr>
              <a:t>. He was a year ahead of me at Harvard (photo courtesy </a:t>
            </a:r>
            <a:r>
              <a:rPr lang="en-US" sz="1200" dirty="0" err="1">
                <a:solidFill>
                  <a:srgbClr val="6D6E71"/>
                </a:solidFill>
                <a:latin typeface="Helvetica Neue Light"/>
                <a:cs typeface="Helvetica Neue Light"/>
              </a:rPr>
              <a:t>www.businessinsider.co.id</a:t>
            </a:r>
            <a:r>
              <a:rPr lang="en-US" sz="1200" dirty="0">
                <a:solidFill>
                  <a:srgbClr val="6D6E71"/>
                </a:solidFill>
                <a:latin typeface="Helvetica Neue Light"/>
                <a:cs typeface="Helvetica Neue Light"/>
              </a:rPr>
              <a:t>)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03713"/>
            <a:ext cx="2519028" cy="1888680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2537984" y="3020824"/>
            <a:ext cx="2205992" cy="214260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240" y="3647435"/>
            <a:ext cx="1839005" cy="148591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47462" y="1613203"/>
            <a:ext cx="2196848" cy="1381449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2678125" y="1111223"/>
            <a:ext cx="20223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6D6E71"/>
                </a:solidFill>
                <a:latin typeface="Helvetica Neue Light"/>
                <a:cs typeface="Helvetica Neue Light"/>
              </a:rPr>
              <a:t>Parker 75 fountain pen (courtesy </a:t>
            </a:r>
            <a:r>
              <a:rPr lang="en-US" sz="1200" dirty="0" err="1">
                <a:solidFill>
                  <a:srgbClr val="6D6E71"/>
                </a:solidFill>
                <a:latin typeface="Helvetica Neue Light"/>
                <a:cs typeface="Helvetica Neue Light"/>
              </a:rPr>
              <a:t>reddit</a:t>
            </a:r>
            <a:r>
              <a:rPr lang="en-US" sz="1200" dirty="0">
                <a:solidFill>
                  <a:srgbClr val="6D6E71"/>
                </a:solidFill>
                <a:latin typeface="Helvetica Neue Light"/>
                <a:cs typeface="Helvetica Neue Light"/>
              </a:rPr>
              <a:t>)</a:t>
            </a:r>
          </a:p>
        </p:txBody>
      </p:sp>
      <p:pic>
        <p:nvPicPr>
          <p:cNvPr id="31" name="Picture 30"/>
          <p:cNvPicPr>
            <a:picLocks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13707" y="1022208"/>
            <a:ext cx="2140439" cy="2175566"/>
          </a:xfrm>
          <a:prstGeom prst="rect">
            <a:avLst/>
          </a:prstGeom>
        </p:spPr>
      </p:pic>
      <p:pic>
        <p:nvPicPr>
          <p:cNvPr id="32" name="Picture 31" descr="maxwell.jp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2744" y="1022208"/>
            <a:ext cx="2217272" cy="216946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72744" y="3216728"/>
            <a:ext cx="2217272" cy="1937822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13707" y="3216728"/>
            <a:ext cx="2140439" cy="194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893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A few of the big companies I’ve worked with or for</a:t>
            </a:r>
          </a:p>
        </p:txBody>
      </p:sp>
      <p:pic>
        <p:nvPicPr>
          <p:cNvPr id="15" name="Picture 14" descr="Apple_Computer_Logo_rainbow.svg.png"/>
          <p:cNvPicPr>
            <a:picLocks noChangeAspect="1"/>
          </p:cNvPicPr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9002" y="1389759"/>
            <a:ext cx="716058" cy="78766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1808" y="1456893"/>
            <a:ext cx="779430" cy="77943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718" y="1456893"/>
            <a:ext cx="1225670" cy="83345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463" y="2244324"/>
            <a:ext cx="2383006" cy="110820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7060" y="3626531"/>
            <a:ext cx="1608328" cy="75686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3596" y="2623190"/>
            <a:ext cx="2138212" cy="53217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7977" y="3447145"/>
            <a:ext cx="2064890" cy="100038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7732" y="3474613"/>
            <a:ext cx="1602402" cy="96144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7447" y="2405284"/>
            <a:ext cx="3129966" cy="89427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78" b="14957"/>
          <a:stretch/>
        </p:blipFill>
        <p:spPr>
          <a:xfrm>
            <a:off x="2745444" y="1277241"/>
            <a:ext cx="2016672" cy="101270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68470" y="-61568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28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492"/>
          <p:cNvSpPr txBox="1">
            <a:spLocks/>
          </p:cNvSpPr>
          <p:nvPr/>
        </p:nvSpPr>
        <p:spPr>
          <a:xfrm>
            <a:off x="1082202" y="1518211"/>
            <a:ext cx="7198561" cy="16884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600"/>
              </a:spcAft>
              <a:buClr>
                <a:schemeClr val="lt1"/>
              </a:buClr>
              <a:buSzPct val="80000"/>
              <a:buNone/>
            </a:pPr>
            <a:r>
              <a:rPr lang="en-US" sz="4800" dirty="0">
                <a:solidFill>
                  <a:schemeClr val="lt1"/>
                </a:solidFill>
                <a:latin typeface="Helvetica Neue Thin"/>
                <a:ea typeface="Arial"/>
                <a:cs typeface="Helvetica Neue Thin"/>
                <a:sym typeface="Arial"/>
              </a:rPr>
              <a:t>Getting started in software (1982), and my career since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37545" y="-57720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3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June 21, 2016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In 1982 I was a Physics grad student at Duke</a:t>
            </a:r>
          </a:p>
        </p:txBody>
      </p:sp>
      <p:sp>
        <p:nvSpPr>
          <p:cNvPr id="12" name="Content Placeholder 6"/>
          <p:cNvSpPr txBox="1">
            <a:spLocks/>
          </p:cNvSpPr>
          <p:nvPr/>
        </p:nvSpPr>
        <p:spPr>
          <a:xfrm>
            <a:off x="4865392" y="1429492"/>
            <a:ext cx="3959353" cy="33210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2400" b="0" i="0" kern="1000" spc="0" baseline="0">
                <a:solidFill>
                  <a:srgbClr val="389394"/>
                </a:solidFill>
                <a:latin typeface="Helvetica Neue Light"/>
                <a:ea typeface="+mn-ea"/>
                <a:cs typeface="Helvetica Neue Light"/>
              </a:defRPr>
            </a:lvl1pPr>
            <a:lvl2pPr marL="4572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1125" indent="-111125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chemeClr val="accent2"/>
                </a:solidFill>
              </a:rPr>
              <a:t>Recently married (1981)</a:t>
            </a:r>
          </a:p>
          <a:p>
            <a:pPr marL="111125" indent="-111125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chemeClr val="accent2"/>
                </a:solidFill>
              </a:rPr>
              <a:t>Just received my Masters degree in Physics</a:t>
            </a:r>
          </a:p>
          <a:p>
            <a:pPr marL="111125" indent="-111125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chemeClr val="accent2"/>
                </a:solidFill>
              </a:rPr>
              <a:t>Worked as a teaching assistant (TA) for my professor, helping teach undergrad Physics</a:t>
            </a:r>
          </a:p>
          <a:p>
            <a:pPr marL="111125" indent="-111125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chemeClr val="accent2"/>
                </a:solidFill>
              </a:rPr>
              <a:t>Research focused on theoretical high-energy particle physics</a:t>
            </a:r>
          </a:p>
          <a:p>
            <a:pPr marL="111125" indent="-111125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chemeClr val="accent2"/>
                </a:solidFill>
              </a:rPr>
              <a:t>Began writing my thesis on “A non-relativistic formulation of the MIT Bag Model of Hadron Masses”</a:t>
            </a:r>
          </a:p>
          <a:p>
            <a:pPr marL="111125" indent="-111125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chemeClr val="accent2"/>
                </a:solidFill>
              </a:rPr>
              <a:t>Enjoyed: music, science fiction, travel!</a:t>
            </a:r>
          </a:p>
        </p:txBody>
      </p:sp>
      <p:sp>
        <p:nvSpPr>
          <p:cNvPr id="13" name="Text Placeholder 3"/>
          <p:cNvSpPr txBox="1">
            <a:spLocks/>
          </p:cNvSpPr>
          <p:nvPr/>
        </p:nvSpPr>
        <p:spPr>
          <a:xfrm>
            <a:off x="4762760" y="992668"/>
            <a:ext cx="4206240" cy="44138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  <a:latin typeface="Helvetica Neue Light"/>
                <a:cs typeface="Helvetica Neue Light"/>
              </a:rPr>
              <a:t>Activities</a:t>
            </a:r>
          </a:p>
        </p:txBody>
      </p:sp>
      <p:pic>
        <p:nvPicPr>
          <p:cNvPr id="11" name="Picture 10" descr="Jim_Walsh_1981-304x299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56825"/>
            <a:ext cx="4416552" cy="3307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17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June 21, 2016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In 1982 we learned we had a baby on the way</a:t>
            </a:r>
          </a:p>
        </p:txBody>
      </p:sp>
      <p:sp>
        <p:nvSpPr>
          <p:cNvPr id="13" name="Text Placeholder 3"/>
          <p:cNvSpPr txBox="1">
            <a:spLocks/>
          </p:cNvSpPr>
          <p:nvPr/>
        </p:nvSpPr>
        <p:spPr>
          <a:xfrm>
            <a:off x="4762760" y="2236855"/>
            <a:ext cx="2357436" cy="81589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latin typeface="Helvetica Neue Light"/>
                <a:cs typeface="Helvetica Neue Light"/>
              </a:rPr>
              <a:t>Anna Walsh</a:t>
            </a:r>
            <a:br>
              <a:rPr lang="en-US" sz="2000" dirty="0">
                <a:latin typeface="Helvetica Neue Light"/>
                <a:cs typeface="Helvetica Neue Light"/>
              </a:rPr>
            </a:br>
            <a:r>
              <a:rPr lang="en-US" sz="2000" dirty="0">
                <a:latin typeface="Helvetica Neue Light"/>
                <a:cs typeface="Helvetica Neue Light"/>
              </a:rPr>
              <a:t>Born in 1983!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946" y="1053777"/>
            <a:ext cx="3254235" cy="331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04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June 21, 2016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An easy decision (for me) to make: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5599" y="1222979"/>
            <a:ext cx="1492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Helvetica Neue Light"/>
                <a:cs typeface="Helvetica Neue Light"/>
              </a:rPr>
              <a:t>Grad student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39316" y="1218451"/>
            <a:ext cx="3073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Helvetica Neue Light"/>
                <a:cs typeface="Helvetica Neue Light"/>
              </a:rPr>
              <a:t>Start developing software for one of my father’s law clients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8236" y="2021421"/>
            <a:ext cx="33869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6688" indent="-166688">
              <a:buSzPct val="75000"/>
              <a:buFont typeface="Arial"/>
              <a:buChar char="•"/>
            </a:pPr>
            <a:r>
              <a:rPr lang="en-US" sz="1600" dirty="0">
                <a:solidFill>
                  <a:srgbClr val="6D6E71"/>
                </a:solidFill>
                <a:latin typeface="Helvetica Neue Light"/>
                <a:cs typeface="Helvetica Neue Light"/>
              </a:rPr>
              <a:t>$443 per month as a TA </a:t>
            </a:r>
            <a:br>
              <a:rPr lang="en-US" sz="1600" dirty="0">
                <a:solidFill>
                  <a:srgbClr val="6D6E71"/>
                </a:solidFill>
                <a:latin typeface="Helvetica Neue Light"/>
                <a:cs typeface="Helvetica Neue Light"/>
              </a:rPr>
            </a:br>
            <a:r>
              <a:rPr lang="en-US" sz="1600" dirty="0">
                <a:solidFill>
                  <a:srgbClr val="6D6E71"/>
                </a:solidFill>
                <a:latin typeface="Helvetica Neue Light"/>
                <a:cs typeface="Helvetica Neue Light"/>
              </a:rPr>
              <a:t>($1.1k/month today)</a:t>
            </a:r>
          </a:p>
          <a:p>
            <a:pPr marL="166688" indent="-166688">
              <a:buSzPct val="75000"/>
              <a:buFont typeface="Arial"/>
              <a:buChar char="•"/>
            </a:pPr>
            <a:endParaRPr lang="en-US" sz="1600" dirty="0">
              <a:solidFill>
                <a:srgbClr val="6D6E71"/>
              </a:solidFill>
              <a:latin typeface="Helvetica Neue Light"/>
              <a:cs typeface="Helvetica Neue Light"/>
            </a:endParaRPr>
          </a:p>
          <a:p>
            <a:pPr marL="166688" indent="-166688">
              <a:buSzPct val="75000"/>
              <a:buFont typeface="Arial"/>
              <a:buChar char="•"/>
            </a:pPr>
            <a:r>
              <a:rPr lang="en-US" sz="1600" dirty="0">
                <a:solidFill>
                  <a:srgbClr val="6D6E71"/>
                </a:solidFill>
                <a:latin typeface="Helvetica Neue Light"/>
                <a:cs typeface="Helvetica Neue Light"/>
              </a:rPr>
              <a:t>Stay in academics &amp; develop further as a physicist / scientist </a:t>
            </a:r>
          </a:p>
          <a:p>
            <a:pPr marL="166688" indent="-166688">
              <a:buSzPct val="75000"/>
            </a:pPr>
            <a:endParaRPr lang="en-US" sz="1600" dirty="0">
              <a:solidFill>
                <a:srgbClr val="6D6E71"/>
              </a:solidFill>
              <a:latin typeface="Helvetica Neue Light"/>
              <a:cs typeface="Helvetica Neue Light"/>
            </a:endParaRPr>
          </a:p>
          <a:p>
            <a:pPr marL="166688" indent="-166688">
              <a:buSzPct val="75000"/>
              <a:buFont typeface="Arial"/>
              <a:buChar char="•"/>
            </a:pPr>
            <a:r>
              <a:rPr lang="en-US" sz="1600" dirty="0">
                <a:solidFill>
                  <a:srgbClr val="6D6E71"/>
                </a:solidFill>
                <a:latin typeface="Helvetica Neue Light"/>
                <a:cs typeface="Helvetica Neue Light"/>
              </a:rPr>
              <a:t>Maybe win a professorship or a Nobel prize some day—but in the meantime struggle financially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59460" y="2019901"/>
            <a:ext cx="356806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6688" indent="-166688">
              <a:buSzPct val="75000"/>
              <a:buFont typeface="Arial"/>
              <a:buChar char="•"/>
            </a:pPr>
            <a:r>
              <a:rPr lang="en-US" sz="1600" dirty="0">
                <a:solidFill>
                  <a:srgbClr val="6D6E71"/>
                </a:solidFill>
                <a:latin typeface="Helvetica Neue Light"/>
                <a:cs typeface="Helvetica Neue Light"/>
              </a:rPr>
              <a:t>$25/hour for me ($62/hour today) AND for each of my employees (…of which I kept a cut), plus expenses</a:t>
            </a:r>
          </a:p>
          <a:p>
            <a:pPr marL="166688" indent="-166688">
              <a:buSzPct val="75000"/>
              <a:buFont typeface="Arial"/>
              <a:buChar char="•"/>
            </a:pPr>
            <a:endParaRPr lang="en-US" sz="1600" dirty="0">
              <a:solidFill>
                <a:srgbClr val="6D6E71"/>
              </a:solidFill>
              <a:latin typeface="Helvetica Neue Light"/>
              <a:cs typeface="Helvetica Neue Light"/>
            </a:endParaRPr>
          </a:p>
          <a:p>
            <a:pPr marL="166688" indent="-166688">
              <a:buSzPct val="75000"/>
              <a:buFont typeface="Arial"/>
              <a:buChar char="•"/>
            </a:pPr>
            <a:r>
              <a:rPr lang="en-US" sz="1600" dirty="0">
                <a:solidFill>
                  <a:srgbClr val="6D6E71"/>
                </a:solidFill>
                <a:latin typeface="Helvetica Neue Light"/>
                <a:cs typeface="Helvetica Neue Light"/>
              </a:rPr>
              <a:t>Take what I’ve learned in school and develop myself as a business person and problem solver</a:t>
            </a:r>
          </a:p>
          <a:p>
            <a:pPr marL="166688" indent="-166688">
              <a:buSzPct val="75000"/>
              <a:buFont typeface="Arial"/>
              <a:buChar char="•"/>
            </a:pPr>
            <a:endParaRPr lang="en-US" sz="1600" dirty="0">
              <a:solidFill>
                <a:srgbClr val="6D6E71"/>
              </a:solidFill>
              <a:latin typeface="Helvetica Neue Light"/>
              <a:cs typeface="Helvetica Neue Light"/>
            </a:endParaRPr>
          </a:p>
          <a:p>
            <a:pPr marL="166688" indent="-166688">
              <a:buSzPct val="75000"/>
              <a:buFont typeface="Arial"/>
              <a:buChar char="•"/>
            </a:pPr>
            <a:r>
              <a:rPr lang="en-US" sz="1600" dirty="0">
                <a:solidFill>
                  <a:srgbClr val="6D6E71"/>
                </a:solidFill>
                <a:latin typeface="Helvetica Neue Light"/>
                <a:cs typeface="Helvetica Neue Light"/>
              </a:rPr>
              <a:t>Raise a family</a:t>
            </a:r>
          </a:p>
          <a:p>
            <a:pPr marL="166688" indent="-166688">
              <a:buSzPct val="75000"/>
              <a:buFont typeface="Arial"/>
              <a:buChar char="•"/>
            </a:pPr>
            <a:endParaRPr lang="en-US" sz="1600" dirty="0">
              <a:solidFill>
                <a:srgbClr val="6D6E71"/>
              </a:solidFill>
              <a:latin typeface="Helvetica Neue Light"/>
              <a:cs typeface="Helvetica Neue Light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4453724" y="1346800"/>
            <a:ext cx="0" cy="2931637"/>
          </a:xfrm>
          <a:prstGeom prst="line">
            <a:avLst/>
          </a:prstGeom>
          <a:ln w="9525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4171482" y="2386863"/>
            <a:ext cx="564484" cy="564484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173938" y="2467798"/>
            <a:ext cx="5601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Helvetica Neue Medium"/>
                <a:cs typeface="Helvetica Neue Medium"/>
              </a:rPr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50630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June 21, 2016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>
          <a:xfrm>
            <a:off x="1088946" y="565529"/>
            <a:ext cx="7801678" cy="386079"/>
          </a:xfrm>
        </p:spPr>
        <p:txBody>
          <a:bodyPr/>
          <a:lstStyle/>
          <a:p>
            <a:r>
              <a:rPr lang="en-US" dirty="0"/>
              <a:t>I went with the software option—</a:t>
            </a:r>
            <a:br>
              <a:rPr lang="en-US" dirty="0"/>
            </a:br>
            <a:r>
              <a:rPr lang="en-US" dirty="0"/>
              <a:t>a loaner computer came with the deal!</a:t>
            </a:r>
          </a:p>
        </p:txBody>
      </p:sp>
      <p:pic>
        <p:nvPicPr>
          <p:cNvPr id="6" name="Picture 5" descr="Durango_F85-304x18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7888" y="1508675"/>
            <a:ext cx="5185138" cy="322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1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June 21, 2016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>
          <a:xfrm>
            <a:off x="1088946" y="565529"/>
            <a:ext cx="7801678" cy="386079"/>
          </a:xfrm>
        </p:spPr>
        <p:txBody>
          <a:bodyPr/>
          <a:lstStyle/>
          <a:p>
            <a:r>
              <a:rPr lang="en-US" dirty="0"/>
              <a:t>My 1982 computer compared to a bank card now</a:t>
            </a:r>
          </a:p>
        </p:txBody>
      </p:sp>
      <p:pic>
        <p:nvPicPr>
          <p:cNvPr id="6" name="Picture 5" descr="Durango_F85-304x18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946" y="1847250"/>
            <a:ext cx="2866597" cy="1782194"/>
          </a:xfrm>
          <a:prstGeom prst="rect">
            <a:avLst/>
          </a:prstGeom>
        </p:spPr>
      </p:pic>
      <p:sp>
        <p:nvSpPr>
          <p:cNvPr id="7" name="Text Placeholder 3"/>
          <p:cNvSpPr txBox="1">
            <a:spLocks/>
          </p:cNvSpPr>
          <p:nvPr/>
        </p:nvSpPr>
        <p:spPr>
          <a:xfrm>
            <a:off x="999143" y="992668"/>
            <a:ext cx="1258793" cy="44138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tx2"/>
                </a:solidFill>
                <a:latin typeface="Helvetica Neue Light"/>
                <a:cs typeface="Helvetica Neue Light"/>
              </a:rPr>
              <a:t>1982</a:t>
            </a: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4810243" y="992668"/>
            <a:ext cx="1258793" cy="44138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tx2"/>
                </a:solidFill>
                <a:latin typeface="Helvetica Neue Light"/>
                <a:cs typeface="Helvetica Neue Light"/>
              </a:rPr>
              <a:t>2016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7217" y="1847250"/>
            <a:ext cx="2676778" cy="1783080"/>
          </a:xfrm>
          <a:prstGeom prst="rect">
            <a:avLst/>
          </a:prstGeom>
        </p:spPr>
      </p:pic>
      <p:sp>
        <p:nvSpPr>
          <p:cNvPr id="10" name="Text Placeholder 3"/>
          <p:cNvSpPr txBox="1">
            <a:spLocks/>
          </p:cNvSpPr>
          <p:nvPr/>
        </p:nvSpPr>
        <p:spPr>
          <a:xfrm>
            <a:off x="999142" y="1328904"/>
            <a:ext cx="3362779" cy="44138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latin typeface="Helvetica Neue Light"/>
                <a:cs typeface="Helvetica Neue Light"/>
              </a:rPr>
              <a:t>$32,000 (*)</a:t>
            </a:r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>
            <a:off x="4810243" y="1328904"/>
            <a:ext cx="1258793" cy="44138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latin typeface="Helvetica Neue Light"/>
                <a:cs typeface="Helvetica Neue Light"/>
              </a:rPr>
              <a:t>$0.75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83682" y="3724725"/>
            <a:ext cx="3362779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5888" indent="-115888">
              <a:spcBef>
                <a:spcPts val="100"/>
              </a:spcBef>
              <a:spcAft>
                <a:spcPts val="200"/>
              </a:spcAft>
              <a:buSzPct val="75000"/>
              <a:buFont typeface="Arial"/>
              <a:buChar char="•"/>
            </a:pPr>
            <a:r>
              <a:rPr lang="en-US" sz="1400" dirty="0">
                <a:latin typeface="Helvetica Neue Light"/>
                <a:cs typeface="Helvetica Neue Light"/>
              </a:rPr>
              <a:t>Durango F-85. Intel 8085 8-bit, 5 </a:t>
            </a:r>
            <a:r>
              <a:rPr lang="en-US" sz="1400" dirty="0" err="1">
                <a:latin typeface="Helvetica Neue Light"/>
                <a:cs typeface="Helvetica Neue Light"/>
              </a:rPr>
              <a:t>Mhz</a:t>
            </a:r>
            <a:r>
              <a:rPr lang="en-US" sz="1400" dirty="0">
                <a:latin typeface="Helvetica Neue Light"/>
                <a:cs typeface="Helvetica Neue Light"/>
              </a:rPr>
              <a:t> microprocessor, 64K RAM. (Photo courtesy </a:t>
            </a:r>
            <a:r>
              <a:rPr lang="en-US" sz="1400" dirty="0" err="1">
                <a:latin typeface="Helvetica Neue Light"/>
                <a:cs typeface="Helvetica Neue Light"/>
              </a:rPr>
              <a:t>sydex.com</a:t>
            </a:r>
            <a:r>
              <a:rPr lang="en-US" sz="1400" dirty="0">
                <a:latin typeface="Helvetica Neue Light"/>
                <a:cs typeface="Helvetica Neue Light"/>
              </a:rPr>
              <a:t>)</a:t>
            </a:r>
          </a:p>
          <a:p>
            <a:pPr marL="115888" indent="-115888">
              <a:spcBef>
                <a:spcPts val="100"/>
              </a:spcBef>
              <a:spcAft>
                <a:spcPts val="200"/>
              </a:spcAft>
              <a:buSzPct val="75000"/>
              <a:buFont typeface="Arial"/>
              <a:buChar char="•"/>
            </a:pPr>
            <a:r>
              <a:rPr lang="en-US" sz="1400" dirty="0">
                <a:latin typeface="Helvetica Neue Light"/>
                <a:cs typeface="Helvetica Neue Light"/>
              </a:rPr>
              <a:t>(*) is in 2016 ‘equivalent’ dollars; cost was actually $</a:t>
            </a:r>
            <a:r>
              <a:rPr lang="en-US" sz="1400" dirty="0" err="1">
                <a:latin typeface="Helvetica Neue Light"/>
                <a:cs typeface="Helvetica Neue Light"/>
              </a:rPr>
              <a:t>13K</a:t>
            </a:r>
            <a:r>
              <a:rPr lang="en-US" sz="1400" dirty="0">
                <a:latin typeface="Helvetica Neue Light"/>
                <a:cs typeface="Helvetica Neue Light"/>
              </a:rPr>
              <a:t> in 1982</a:t>
            </a:r>
          </a:p>
          <a:p>
            <a:pPr marL="285750" indent="-285750">
              <a:spcBef>
                <a:spcPts val="100"/>
              </a:spcBef>
              <a:spcAft>
                <a:spcPts val="200"/>
              </a:spcAft>
              <a:buSzPct val="75000"/>
              <a:buFont typeface="Arial"/>
              <a:buChar char="•"/>
            </a:pPr>
            <a:endParaRPr lang="en-US" sz="1400" dirty="0">
              <a:latin typeface="Helvetica Neue Light"/>
              <a:cs typeface="Helvetica Neue Ligh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670842" y="3714826"/>
            <a:ext cx="30651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5888" indent="-115888">
              <a:spcBef>
                <a:spcPts val="100"/>
              </a:spcBef>
              <a:spcAft>
                <a:spcPts val="200"/>
              </a:spcAft>
              <a:buSzPct val="75000"/>
              <a:buFont typeface="Arial"/>
              <a:buChar char="•"/>
            </a:pPr>
            <a:r>
              <a:rPr lang="en-US" sz="1400" dirty="0">
                <a:latin typeface="Helvetica Neue Light"/>
                <a:cs typeface="Helvetica Neue Light"/>
              </a:rPr>
              <a:t>NXP MIFARE </a:t>
            </a:r>
            <a:r>
              <a:rPr lang="en-US" sz="1400" dirty="0" err="1">
                <a:latin typeface="Helvetica Neue Light"/>
                <a:cs typeface="Helvetica Neue Light"/>
              </a:rPr>
              <a:t>DESFire</a:t>
            </a:r>
            <a:r>
              <a:rPr lang="en-US" sz="1400" dirty="0">
                <a:latin typeface="Helvetica Neue Light"/>
                <a:cs typeface="Helvetica Neue Light"/>
              </a:rPr>
              <a:t> EV1 Chip card with Intel 8051-based 8-bit 12+ MHz processor; 8k NV-RAM, 80k EEPROM, </a:t>
            </a:r>
            <a:r>
              <a:rPr lang="en-US" sz="1400" dirty="0" err="1">
                <a:latin typeface="Helvetica Neue Light"/>
                <a:cs typeface="Helvetica Neue Light"/>
              </a:rPr>
              <a:t>264kb</a:t>
            </a:r>
            <a:r>
              <a:rPr lang="en-US" sz="1400" dirty="0">
                <a:latin typeface="Helvetica Neue Light"/>
                <a:cs typeface="Helvetica Neue Light"/>
              </a:rPr>
              <a:t> ROM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41121" y="395061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039840" y="-37197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18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June 21, 2016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>
          <a:xfrm>
            <a:off x="1088946" y="565529"/>
            <a:ext cx="7801678" cy="386079"/>
          </a:xfrm>
        </p:spPr>
        <p:txBody>
          <a:bodyPr/>
          <a:lstStyle/>
          <a:p>
            <a:r>
              <a:rPr lang="en-US" dirty="0"/>
              <a:t>My 1982 computer compared to a 15” MacBook Pro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27475" y="2409604"/>
            <a:ext cx="1973648" cy="2185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  <a:buSzPct val="75000"/>
            </a:pPr>
            <a:r>
              <a:rPr lang="en-US" sz="1200" dirty="0">
                <a:solidFill>
                  <a:srgbClr val="E95836"/>
                </a:solidFill>
                <a:latin typeface="Helvetica Neue Light"/>
                <a:cs typeface="Helvetica Neue Light"/>
              </a:rPr>
              <a:t>$32,000 (in 2016 dollars)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SzPct val="75000"/>
            </a:pPr>
            <a:r>
              <a:rPr lang="en-US" sz="1200" dirty="0">
                <a:latin typeface="Helvetica Neue Light"/>
                <a:cs typeface="Helvetica Neue Light"/>
              </a:rPr>
              <a:t>CPU: 8 bit, 5 </a:t>
            </a:r>
            <a:r>
              <a:rPr lang="en-US" sz="1200" dirty="0" err="1">
                <a:latin typeface="Helvetica Neue Light"/>
                <a:cs typeface="Helvetica Neue Light"/>
              </a:rPr>
              <a:t>Mhz</a:t>
            </a:r>
            <a:r>
              <a:rPr lang="en-US" sz="1200" dirty="0">
                <a:latin typeface="Helvetica Neue Light"/>
                <a:cs typeface="Helvetica Neue Light"/>
              </a:rPr>
              <a:t> </a:t>
            </a:r>
            <a:br>
              <a:rPr lang="en-US" sz="1200" dirty="0">
                <a:latin typeface="Helvetica Neue Light"/>
                <a:cs typeface="Helvetica Neue Light"/>
              </a:rPr>
            </a:br>
            <a:r>
              <a:rPr lang="en-US" sz="1200" dirty="0">
                <a:latin typeface="Helvetica Neue Light"/>
                <a:cs typeface="Helvetica Neue Light"/>
              </a:rPr>
              <a:t>(~0.5 MIPS)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SzPct val="75000"/>
            </a:pPr>
            <a:r>
              <a:rPr lang="en-US" sz="1200" dirty="0">
                <a:latin typeface="Helvetica Neue Light"/>
                <a:cs typeface="Helvetica Neue Light"/>
              </a:rPr>
              <a:t>RAM: 64 </a:t>
            </a:r>
            <a:r>
              <a:rPr lang="en-US" sz="1200" dirty="0" err="1">
                <a:latin typeface="Helvetica Neue Light"/>
                <a:cs typeface="Helvetica Neue Light"/>
              </a:rPr>
              <a:t>kB</a:t>
            </a:r>
            <a:endParaRPr lang="en-US" sz="1200" dirty="0">
              <a:latin typeface="Helvetica Neue Light"/>
              <a:cs typeface="Helvetica Neue Light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  <a:buSzPct val="75000"/>
            </a:pPr>
            <a:r>
              <a:rPr lang="en-US" sz="1200" dirty="0">
                <a:latin typeface="Helvetica Neue Light"/>
                <a:cs typeface="Helvetica Neue Light"/>
              </a:rPr>
              <a:t>Mass Storage: 40 Mb (HD), plus </a:t>
            </a:r>
            <a:r>
              <a:rPr lang="en-US" sz="1200" dirty="0" err="1">
                <a:latin typeface="Helvetica Neue Light"/>
                <a:cs typeface="Helvetica Neue Light"/>
              </a:rPr>
              <a:t>960k</a:t>
            </a:r>
            <a:r>
              <a:rPr lang="en-US" sz="1200" dirty="0">
                <a:latin typeface="Helvetica Neue Light"/>
                <a:cs typeface="Helvetica Neue Light"/>
              </a:rPr>
              <a:t> x 2 removable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SzPct val="75000"/>
            </a:pPr>
            <a:r>
              <a:rPr lang="en-US" sz="1200" dirty="0">
                <a:latin typeface="Helvetica Neue Light"/>
                <a:cs typeface="Helvetica Neue Light"/>
              </a:rPr>
              <a:t>Display: 9”, 80 characters by 24 rows; 1 color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41121" y="390554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039840" y="-37197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4" name="Picture 13" descr="Durango_F85-304x189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790" y="1300320"/>
            <a:ext cx="1619296" cy="100673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5125" y="1268618"/>
            <a:ext cx="1868682" cy="1069854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3372303" y="2409604"/>
            <a:ext cx="2451905" cy="2185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  <a:buSzPct val="75000"/>
            </a:pPr>
            <a:r>
              <a:rPr lang="en-US" sz="1200" dirty="0">
                <a:solidFill>
                  <a:srgbClr val="E95836"/>
                </a:solidFill>
                <a:latin typeface="Helvetica Neue Light"/>
                <a:cs typeface="Helvetica Neue Light"/>
              </a:rPr>
              <a:t>$2,999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SzPct val="75000"/>
            </a:pPr>
            <a:r>
              <a:rPr lang="en-US" sz="1200" dirty="0">
                <a:latin typeface="Helvetica Neue Light"/>
                <a:cs typeface="Helvetica Neue Light"/>
              </a:rPr>
              <a:t>CPU: 64 bit, 2.5 GHz, quad-core (~</a:t>
            </a:r>
            <a:r>
              <a:rPr lang="en-US" sz="1200" dirty="0" err="1">
                <a:latin typeface="Helvetica Neue Light"/>
                <a:cs typeface="Helvetica Neue Light"/>
              </a:rPr>
              <a:t>250k</a:t>
            </a:r>
            <a:r>
              <a:rPr lang="en-US" sz="1200" dirty="0">
                <a:latin typeface="Helvetica Neue Light"/>
                <a:cs typeface="Helvetica Neue Light"/>
              </a:rPr>
              <a:t> MIPS)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SzPct val="75000"/>
            </a:pPr>
            <a:r>
              <a:rPr lang="en-US" sz="1200" dirty="0">
                <a:latin typeface="Helvetica Neue Light"/>
                <a:cs typeface="Helvetica Neue Light"/>
              </a:rPr>
              <a:t>RAM: 16 GB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SzPct val="75000"/>
            </a:pPr>
            <a:r>
              <a:rPr lang="en-US" sz="1200" dirty="0">
                <a:latin typeface="Helvetica Neue Light"/>
                <a:cs typeface="Helvetica Neue Light"/>
              </a:rPr>
              <a:t>Mass Storage: </a:t>
            </a:r>
            <a:br>
              <a:rPr lang="en-US" sz="1200" dirty="0">
                <a:latin typeface="Helvetica Neue Light"/>
                <a:cs typeface="Helvetica Neue Light"/>
              </a:rPr>
            </a:br>
            <a:r>
              <a:rPr lang="en-US" sz="1200" dirty="0">
                <a:latin typeface="Helvetica Neue Light"/>
                <a:cs typeface="Helvetica Neue Light"/>
              </a:rPr>
              <a:t>1 Tb (</a:t>
            </a:r>
            <a:r>
              <a:rPr lang="en-US" sz="1200" dirty="0" err="1">
                <a:latin typeface="Helvetica Neue Light"/>
                <a:cs typeface="Helvetica Neue Light"/>
              </a:rPr>
              <a:t>SSD</a:t>
            </a:r>
            <a:r>
              <a:rPr lang="en-US" sz="1200" dirty="0">
                <a:latin typeface="Helvetica Neue Light"/>
                <a:cs typeface="Helvetica Neue Light"/>
              </a:rPr>
              <a:t>)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SzPct val="75000"/>
            </a:pPr>
            <a:r>
              <a:rPr lang="en-US" sz="1200" dirty="0">
                <a:latin typeface="Helvetica Neue Light"/>
                <a:cs typeface="Helvetica Neue Light"/>
              </a:rPr>
              <a:t>Display: 15.4”, </a:t>
            </a:r>
            <a:r>
              <a:rPr lang="en-US" sz="1200" dirty="0" err="1">
                <a:latin typeface="Helvetica Neue Light"/>
                <a:cs typeface="Helvetica Neue Light"/>
              </a:rPr>
              <a:t>2880x1800</a:t>
            </a:r>
            <a:r>
              <a:rPr lang="en-US" sz="1200" dirty="0">
                <a:latin typeface="Helvetica Neue Light"/>
                <a:cs typeface="Helvetica Neue Light"/>
              </a:rPr>
              <a:t> pixels (220 pixels/inch), full color</a:t>
            </a:r>
          </a:p>
        </p:txBody>
      </p:sp>
      <p:sp>
        <p:nvSpPr>
          <p:cNvPr id="10" name="Rectangle 9"/>
          <p:cNvSpPr/>
          <p:nvPr/>
        </p:nvSpPr>
        <p:spPr>
          <a:xfrm>
            <a:off x="5251138" y="1343029"/>
            <a:ext cx="11242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"/>
              </a:spcBef>
              <a:spcAft>
                <a:spcPts val="200"/>
              </a:spcAft>
              <a:buSzPct val="75000"/>
            </a:pPr>
            <a:r>
              <a:rPr lang="en-US" sz="1200" dirty="0">
                <a:solidFill>
                  <a:srgbClr val="389394"/>
                </a:solidFill>
                <a:latin typeface="Helvetica Neue Light"/>
                <a:cs typeface="Helvetica Neue Light"/>
              </a:rPr>
              <a:t>&gt; 1 million times more capable (per dollar)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943796" y="1516746"/>
            <a:ext cx="14639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"/>
              </a:spcBef>
              <a:spcAft>
                <a:spcPts val="200"/>
              </a:spcAft>
              <a:buSzPct val="75000"/>
            </a:pPr>
            <a:r>
              <a:rPr lang="en-US" dirty="0">
                <a:solidFill>
                  <a:schemeClr val="accent3"/>
                </a:solidFill>
                <a:latin typeface="Helvetica Neue Light"/>
                <a:cs typeface="Helvetica Neue Light"/>
              </a:rPr>
              <a:t>By comparison!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61012" y="2409604"/>
            <a:ext cx="2451905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  <a:buSzPct val="75000"/>
            </a:pPr>
            <a:r>
              <a:rPr lang="en-US" sz="1200" dirty="0" err="1">
                <a:latin typeface="Helvetica Neue Medium"/>
                <a:cs typeface="Helvetica Neue Medium"/>
              </a:rPr>
              <a:t>10x</a:t>
            </a:r>
            <a:r>
              <a:rPr lang="en-US" sz="1200" dirty="0">
                <a:latin typeface="Helvetica Neue Medium"/>
                <a:cs typeface="Helvetica Neue Medium"/>
              </a:rPr>
              <a:t> cheaper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SzPct val="75000"/>
            </a:pPr>
            <a:r>
              <a:rPr lang="en-US" sz="1200" dirty="0">
                <a:latin typeface="Helvetica Neue Medium"/>
                <a:cs typeface="Helvetica Neue Medium"/>
              </a:rPr>
              <a:t>~</a:t>
            </a:r>
            <a:r>
              <a:rPr lang="en-US" sz="1200" dirty="0" err="1">
                <a:latin typeface="Helvetica Neue Medium"/>
                <a:cs typeface="Helvetica Neue Medium"/>
              </a:rPr>
              <a:t>500k</a:t>
            </a:r>
            <a:r>
              <a:rPr lang="en-US" sz="1200" dirty="0">
                <a:latin typeface="Helvetica Neue Medium"/>
                <a:cs typeface="Helvetica Neue Medium"/>
              </a:rPr>
              <a:t> x</a:t>
            </a:r>
            <a:br>
              <a:rPr lang="en-US" sz="1200" dirty="0">
                <a:latin typeface="Helvetica Neue Medium"/>
                <a:cs typeface="Helvetica Neue Medium"/>
              </a:rPr>
            </a:br>
            <a:r>
              <a:rPr lang="en-US" sz="1200" dirty="0">
                <a:latin typeface="Helvetica Neue Medium"/>
                <a:cs typeface="Helvetica Neue Medium"/>
              </a:rPr>
              <a:t> faster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SzPct val="75000"/>
            </a:pPr>
            <a:r>
              <a:rPr lang="en-US" sz="1200" dirty="0" err="1">
                <a:latin typeface="Helvetica Neue Medium"/>
                <a:cs typeface="Helvetica Neue Medium"/>
              </a:rPr>
              <a:t>250k</a:t>
            </a:r>
            <a:r>
              <a:rPr lang="en-US" sz="1200" dirty="0">
                <a:latin typeface="Helvetica Neue Medium"/>
                <a:cs typeface="Helvetica Neue Medium"/>
              </a:rPr>
              <a:t> x storage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SzPct val="75000"/>
            </a:pPr>
            <a:r>
              <a:rPr lang="en-US" sz="1200" dirty="0">
                <a:latin typeface="Helvetica Neue Medium"/>
                <a:cs typeface="Helvetica Neue Medium"/>
              </a:rPr>
              <a:t>70% </a:t>
            </a:r>
            <a:br>
              <a:rPr lang="en-US" sz="1200" dirty="0">
                <a:latin typeface="Helvetica Neue Medium"/>
                <a:cs typeface="Helvetica Neue Medium"/>
              </a:rPr>
            </a:br>
            <a:r>
              <a:rPr lang="en-US" sz="1200" dirty="0">
                <a:latin typeface="Helvetica Neue Medium"/>
                <a:cs typeface="Helvetica Neue Medium"/>
              </a:rPr>
              <a:t>larger display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SzPct val="75000"/>
            </a:pPr>
            <a:r>
              <a:rPr lang="en-US" sz="1200" dirty="0">
                <a:latin typeface="Helvetica Neue Medium"/>
                <a:cs typeface="Helvetica Neue Medium"/>
              </a:rPr>
              <a:t>~</a:t>
            </a:r>
            <a:r>
              <a:rPr lang="en-US" sz="1200" dirty="0" err="1">
                <a:latin typeface="Helvetica Neue Medium"/>
                <a:cs typeface="Helvetica Neue Medium"/>
              </a:rPr>
              <a:t>270x</a:t>
            </a:r>
            <a:r>
              <a:rPr lang="en-US" sz="1200" dirty="0">
                <a:latin typeface="Helvetica Neue Medium"/>
                <a:cs typeface="Helvetica Neue Medium"/>
              </a:rPr>
              <a:t> (</a:t>
            </a:r>
            <a:r>
              <a:rPr lang="en-US" sz="1200" dirty="0" err="1">
                <a:latin typeface="Helvetica Neue Medium"/>
                <a:cs typeface="Helvetica Neue Medium"/>
              </a:rPr>
              <a:t>x3</a:t>
            </a:r>
            <a:r>
              <a:rPr lang="en-US" sz="1200" dirty="0">
                <a:latin typeface="Helvetica Neue Medium"/>
                <a:cs typeface="Helvetica Neue Medium"/>
              </a:rPr>
              <a:t>) more pixels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799179" y="2703238"/>
            <a:ext cx="7674282" cy="1399398"/>
            <a:chOff x="711595" y="2616921"/>
            <a:chExt cx="8013738" cy="1399398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711595" y="2616921"/>
              <a:ext cx="8013738" cy="0"/>
            </a:xfrm>
            <a:prstGeom prst="line">
              <a:avLst/>
            </a:prstGeom>
            <a:ln w="6350" cmpd="sng"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711595" y="3131544"/>
              <a:ext cx="8013738" cy="0"/>
            </a:xfrm>
            <a:prstGeom prst="line">
              <a:avLst/>
            </a:prstGeom>
            <a:ln w="6350" cmpd="sng"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711595" y="3470978"/>
              <a:ext cx="8013738" cy="0"/>
            </a:xfrm>
            <a:prstGeom prst="line">
              <a:avLst/>
            </a:prstGeom>
            <a:ln w="6350" cmpd="sng"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711595" y="4016319"/>
              <a:ext cx="8013738" cy="0"/>
            </a:xfrm>
            <a:prstGeom prst="line">
              <a:avLst/>
            </a:prstGeom>
            <a:ln w="6350" cmpd="sng"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Straight Arrow Connector 19"/>
          <p:cNvCxnSpPr/>
          <p:nvPr/>
        </p:nvCxnSpPr>
        <p:spPr>
          <a:xfrm>
            <a:off x="6218688" y="2571841"/>
            <a:ext cx="415570" cy="0"/>
          </a:xfrm>
          <a:prstGeom prst="straightConnector1">
            <a:avLst/>
          </a:prstGeom>
          <a:ln w="9525">
            <a:solidFill>
              <a:schemeClr val="accent2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218688" y="2987919"/>
            <a:ext cx="415570" cy="0"/>
          </a:xfrm>
          <a:prstGeom prst="straightConnector1">
            <a:avLst/>
          </a:prstGeom>
          <a:ln w="9525">
            <a:solidFill>
              <a:schemeClr val="accent2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218688" y="3403998"/>
            <a:ext cx="415570" cy="0"/>
          </a:xfrm>
          <a:prstGeom prst="straightConnector1">
            <a:avLst/>
          </a:prstGeom>
          <a:ln w="9525">
            <a:solidFill>
              <a:schemeClr val="accent2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218688" y="3809128"/>
            <a:ext cx="415570" cy="0"/>
          </a:xfrm>
          <a:prstGeom prst="straightConnector1">
            <a:avLst/>
          </a:prstGeom>
          <a:ln w="9525">
            <a:solidFill>
              <a:schemeClr val="accent2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6218688" y="4263931"/>
            <a:ext cx="415570" cy="0"/>
          </a:xfrm>
          <a:prstGeom prst="straightConnector1">
            <a:avLst/>
          </a:prstGeom>
          <a:ln w="9525">
            <a:solidFill>
              <a:schemeClr val="accent2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98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Rectangle 145"/>
          <p:cNvSpPr/>
          <p:nvPr/>
        </p:nvSpPr>
        <p:spPr>
          <a:xfrm>
            <a:off x="6209380" y="2984949"/>
            <a:ext cx="2236088" cy="23910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/>
          <p:cNvSpPr/>
          <p:nvPr/>
        </p:nvSpPr>
        <p:spPr>
          <a:xfrm>
            <a:off x="3649262" y="2973610"/>
            <a:ext cx="1534795" cy="23561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984175" y="2973610"/>
            <a:ext cx="2197412" cy="23910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>
            <a:stCxn id="54" idx="2"/>
            <a:endCxn id="12" idx="0"/>
          </p:cNvCxnSpPr>
          <p:nvPr/>
        </p:nvCxnSpPr>
        <p:spPr>
          <a:xfrm>
            <a:off x="491660" y="2570707"/>
            <a:ext cx="9070" cy="1228112"/>
          </a:xfrm>
          <a:prstGeom prst="line">
            <a:avLst/>
          </a:prstGeom>
          <a:ln w="190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344875" y="2744672"/>
            <a:ext cx="0" cy="1853566"/>
          </a:xfrm>
          <a:prstGeom prst="line">
            <a:avLst/>
          </a:prstGeom>
          <a:ln w="190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94040" y="2022556"/>
            <a:ext cx="0" cy="1388592"/>
          </a:xfrm>
          <a:prstGeom prst="line">
            <a:avLst/>
          </a:prstGeom>
          <a:ln w="190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My career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7431204" y="4743399"/>
            <a:ext cx="1186803" cy="325438"/>
          </a:xfrm>
        </p:spPr>
        <p:txBody>
          <a:bodyPr/>
          <a:lstStyle/>
          <a:p>
            <a:r>
              <a:rPr lang="en-US" dirty="0"/>
              <a:t>May 26, 2016</a:t>
            </a:r>
          </a:p>
        </p:txBody>
      </p:sp>
      <p:sp>
        <p:nvSpPr>
          <p:cNvPr id="6" name="Rectangle 5"/>
          <p:cNvSpPr/>
          <p:nvPr/>
        </p:nvSpPr>
        <p:spPr>
          <a:xfrm>
            <a:off x="421351" y="3079740"/>
            <a:ext cx="8056835" cy="49215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30496" y="3347909"/>
            <a:ext cx="526913" cy="276999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latin typeface="Helvetica Neue"/>
                <a:cs typeface="Helvetica Neue"/>
              </a:rPr>
              <a:t>1981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58050" y="3347909"/>
            <a:ext cx="526913" cy="276999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latin typeface="Helvetica Neue"/>
                <a:cs typeface="Helvetica Neue"/>
              </a:rPr>
              <a:t>1985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94386" y="3347909"/>
            <a:ext cx="526913" cy="276999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latin typeface="Helvetica Neue"/>
                <a:cs typeface="Helvetica Neue"/>
              </a:rPr>
              <a:t>1989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32061" y="3798819"/>
            <a:ext cx="1065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Helvetica Neue Thin"/>
                <a:cs typeface="Helvetica Neue Thin"/>
              </a:rPr>
              <a:t>Masters in Physics</a:t>
            </a:r>
          </a:p>
        </p:txBody>
      </p:sp>
      <p:sp>
        <p:nvSpPr>
          <p:cNvPr id="7" name="Isosceles Triangle 6"/>
          <p:cNvSpPr/>
          <p:nvPr/>
        </p:nvSpPr>
        <p:spPr>
          <a:xfrm rot="5400000">
            <a:off x="8544031" y="2902657"/>
            <a:ext cx="208005" cy="405130"/>
          </a:xfrm>
          <a:prstGeom prst="triangl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431497" y="3043893"/>
            <a:ext cx="98430" cy="9843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2295660" y="3043893"/>
            <a:ext cx="98430" cy="9843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3144825" y="3043893"/>
            <a:ext cx="98430" cy="9843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4" name="Picture 53" descr="font-icon-graduation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931" y="2294085"/>
            <a:ext cx="347458" cy="276622"/>
          </a:xfrm>
          <a:prstGeom prst="rect">
            <a:avLst/>
          </a:prstGeom>
        </p:spPr>
      </p:pic>
      <p:cxnSp>
        <p:nvCxnSpPr>
          <p:cNvPr id="55" name="Straight Connector 54"/>
          <p:cNvCxnSpPr>
            <a:endCxn id="61" idx="2"/>
          </p:cNvCxnSpPr>
          <p:nvPr/>
        </p:nvCxnSpPr>
        <p:spPr>
          <a:xfrm>
            <a:off x="979666" y="2211769"/>
            <a:ext cx="0" cy="1413139"/>
          </a:xfrm>
          <a:prstGeom prst="line">
            <a:avLst/>
          </a:prstGeom>
          <a:ln w="190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Oval 56"/>
          <p:cNvSpPr/>
          <p:nvPr/>
        </p:nvSpPr>
        <p:spPr>
          <a:xfrm>
            <a:off x="927445" y="3043893"/>
            <a:ext cx="98430" cy="9843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716209" y="3347909"/>
            <a:ext cx="526913" cy="276999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latin typeface="Helvetica Neue"/>
                <a:cs typeface="Helvetica Neue"/>
              </a:rPr>
              <a:t>1982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70259" y="1688862"/>
            <a:ext cx="1065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Helvetica Neue Thin"/>
                <a:cs typeface="Helvetica Neue Thin"/>
              </a:rPr>
              <a:t>Started “</a:t>
            </a:r>
            <a:r>
              <a:rPr lang="en-US" sz="1200" dirty="0" err="1">
                <a:latin typeface="Helvetica Neue Thin"/>
                <a:cs typeface="Helvetica Neue Thin"/>
              </a:rPr>
              <a:t>CustomSoft</a:t>
            </a:r>
            <a:r>
              <a:rPr lang="en-US" sz="1200" dirty="0">
                <a:latin typeface="Helvetica Neue Thin"/>
                <a:cs typeface="Helvetica Neue Thin"/>
              </a:rPr>
              <a:t>”</a:t>
            </a:r>
          </a:p>
        </p:txBody>
      </p:sp>
      <p:cxnSp>
        <p:nvCxnSpPr>
          <p:cNvPr id="77" name="Straight Connector 76"/>
          <p:cNvCxnSpPr/>
          <p:nvPr/>
        </p:nvCxnSpPr>
        <p:spPr>
          <a:xfrm>
            <a:off x="1481288" y="2635454"/>
            <a:ext cx="0" cy="1395690"/>
          </a:xfrm>
          <a:prstGeom prst="line">
            <a:avLst/>
          </a:prstGeom>
          <a:ln w="190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Oval 77"/>
          <p:cNvSpPr/>
          <p:nvPr/>
        </p:nvSpPr>
        <p:spPr>
          <a:xfrm>
            <a:off x="1432073" y="3043893"/>
            <a:ext cx="98430" cy="9843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/>
          <p:cNvSpPr txBox="1"/>
          <p:nvPr/>
        </p:nvSpPr>
        <p:spPr>
          <a:xfrm>
            <a:off x="1198941" y="3347909"/>
            <a:ext cx="526913" cy="276999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latin typeface="Helvetica Neue"/>
                <a:cs typeface="Helvetica Neue"/>
              </a:rPr>
              <a:t>1983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1822330" y="3797959"/>
            <a:ext cx="106558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Helvetica Neue Thin"/>
                <a:cs typeface="Helvetica Neue Thin"/>
              </a:rPr>
              <a:t>Ph.D</a:t>
            </a:r>
            <a:r>
              <a:rPr lang="en-US" sz="1200" dirty="0">
                <a:latin typeface="Helvetica Neue Thin"/>
                <a:cs typeface="Helvetica Neue Thin"/>
              </a:rPr>
              <a:t> in Physics</a:t>
            </a:r>
          </a:p>
        </p:txBody>
      </p:sp>
      <p:pic>
        <p:nvPicPr>
          <p:cNvPr id="88" name="Picture 87" descr="font-icon-graduation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1146" y="2635454"/>
            <a:ext cx="347458" cy="276622"/>
          </a:xfrm>
          <a:prstGeom prst="rect">
            <a:avLst/>
          </a:prstGeom>
        </p:spPr>
      </p:pic>
      <p:pic>
        <p:nvPicPr>
          <p:cNvPr id="41" name="Picture 40" descr="bb-pink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9681" y="2234447"/>
            <a:ext cx="296240" cy="316194"/>
          </a:xfrm>
          <a:prstGeom prst="rect">
            <a:avLst/>
          </a:prstGeom>
        </p:spPr>
      </p:pic>
      <p:pic>
        <p:nvPicPr>
          <p:cNvPr id="93" name="Picture 92" descr="bb-pink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3926" y="2234447"/>
            <a:ext cx="296240" cy="316194"/>
          </a:xfrm>
          <a:prstGeom prst="rect">
            <a:avLst/>
          </a:prstGeom>
        </p:spPr>
      </p:pic>
      <p:sp>
        <p:nvSpPr>
          <p:cNvPr id="92" name="TextBox 91"/>
          <p:cNvSpPr txBox="1"/>
          <p:nvPr/>
        </p:nvSpPr>
        <p:spPr>
          <a:xfrm>
            <a:off x="1696194" y="4390638"/>
            <a:ext cx="1312332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Helvetica Neue Thin"/>
                <a:cs typeface="Helvetica Neue Thin"/>
              </a:rPr>
              <a:t>Youngest daughter born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997567" y="3793161"/>
            <a:ext cx="947083" cy="64633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Helvetica Neue Thin"/>
                <a:cs typeface="Helvetica Neue Thin"/>
              </a:rPr>
              <a:t>Oldest daughter born</a:t>
            </a:r>
          </a:p>
        </p:txBody>
      </p:sp>
      <p:pic>
        <p:nvPicPr>
          <p:cNvPr id="97" name="Picture 96" descr="Next-logo.png"/>
          <p:cNvPicPr>
            <a:picLocks noChangeAspect="1"/>
          </p:cNvPicPr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1548" y="2078238"/>
            <a:ext cx="424990" cy="529098"/>
          </a:xfrm>
          <a:prstGeom prst="rect">
            <a:avLst/>
          </a:prstGeom>
        </p:spPr>
      </p:pic>
      <p:cxnSp>
        <p:nvCxnSpPr>
          <p:cNvPr id="101" name="Straight Connector 100"/>
          <p:cNvCxnSpPr/>
          <p:nvPr/>
        </p:nvCxnSpPr>
        <p:spPr>
          <a:xfrm>
            <a:off x="4197508" y="2744672"/>
            <a:ext cx="0" cy="666476"/>
          </a:xfrm>
          <a:prstGeom prst="line">
            <a:avLst/>
          </a:prstGeom>
          <a:ln w="190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3897854" y="3347909"/>
            <a:ext cx="526913" cy="276999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latin typeface="Helvetica Neue"/>
                <a:cs typeface="Helvetica Neue"/>
              </a:rPr>
              <a:t>1993</a:t>
            </a:r>
          </a:p>
        </p:txBody>
      </p:sp>
      <p:sp>
        <p:nvSpPr>
          <p:cNvPr id="103" name="Oval 102"/>
          <p:cNvSpPr/>
          <p:nvPr/>
        </p:nvSpPr>
        <p:spPr>
          <a:xfrm>
            <a:off x="4148293" y="3043893"/>
            <a:ext cx="98430" cy="9843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6" name="Picture 105" descr="Iconos-02.gif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536" t="28249" r="26920" b="25715"/>
          <a:stretch/>
        </p:blipFill>
        <p:spPr>
          <a:xfrm>
            <a:off x="2947183" y="1361161"/>
            <a:ext cx="417963" cy="456519"/>
          </a:xfrm>
          <a:prstGeom prst="rect">
            <a:avLst/>
          </a:prstGeom>
        </p:spPr>
      </p:pic>
      <p:pic>
        <p:nvPicPr>
          <p:cNvPr id="107" name="Picture 106" descr="Borland.png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97" t="36942" r="4100" b="34337"/>
          <a:stretch/>
        </p:blipFill>
        <p:spPr>
          <a:xfrm>
            <a:off x="2784178" y="2263133"/>
            <a:ext cx="819724" cy="258150"/>
          </a:xfrm>
          <a:prstGeom prst="rect">
            <a:avLst/>
          </a:prstGeom>
        </p:spPr>
      </p:pic>
      <p:sp>
        <p:nvSpPr>
          <p:cNvPr id="109" name="TextBox 108"/>
          <p:cNvSpPr txBox="1"/>
          <p:nvPr/>
        </p:nvSpPr>
        <p:spPr>
          <a:xfrm>
            <a:off x="2295660" y="1745557"/>
            <a:ext cx="1763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Helvetica Neue Thin"/>
                <a:cs typeface="Helvetica Neue Thin"/>
              </a:rPr>
              <a:t>Logisticon</a:t>
            </a:r>
            <a:endParaRPr lang="en-US" sz="1200" dirty="0">
              <a:latin typeface="Helvetica Neue Thin"/>
              <a:cs typeface="Helvetica Neue Thin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2295660" y="969525"/>
            <a:ext cx="1763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Helvetica Neue Thin"/>
                <a:cs typeface="Helvetica Neue Thin"/>
              </a:rPr>
              <a:t>Neural network speech recognition startup</a:t>
            </a:r>
          </a:p>
        </p:txBody>
      </p:sp>
      <p:pic>
        <p:nvPicPr>
          <p:cNvPr id="113" name="Picture 112" descr="Iconos-02.gif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536" t="28249" r="26920" b="25715"/>
          <a:stretch/>
        </p:blipFill>
        <p:spPr>
          <a:xfrm>
            <a:off x="738475" y="1304466"/>
            <a:ext cx="417963" cy="456519"/>
          </a:xfrm>
          <a:prstGeom prst="rect">
            <a:avLst/>
          </a:prstGeom>
        </p:spPr>
      </p:pic>
      <p:pic>
        <p:nvPicPr>
          <p:cNvPr id="114" name="Picture 113" descr="logo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4266" y="3832836"/>
            <a:ext cx="922952" cy="235384"/>
          </a:xfrm>
          <a:prstGeom prst="rect">
            <a:avLst/>
          </a:prstGeom>
        </p:spPr>
      </p:pic>
      <p:cxnSp>
        <p:nvCxnSpPr>
          <p:cNvPr id="116" name="Straight Connector 115"/>
          <p:cNvCxnSpPr/>
          <p:nvPr/>
        </p:nvCxnSpPr>
        <p:spPr>
          <a:xfrm>
            <a:off x="3649262" y="2744672"/>
            <a:ext cx="0" cy="1054147"/>
          </a:xfrm>
          <a:prstGeom prst="line">
            <a:avLst/>
          </a:prstGeom>
          <a:ln w="190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3370651" y="3347909"/>
            <a:ext cx="526913" cy="276999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latin typeface="Helvetica Neue"/>
                <a:cs typeface="Helvetica Neue"/>
              </a:rPr>
              <a:t>1991</a:t>
            </a:r>
          </a:p>
        </p:txBody>
      </p:sp>
      <p:sp>
        <p:nvSpPr>
          <p:cNvPr id="100" name="Oval 99"/>
          <p:cNvSpPr/>
          <p:nvPr/>
        </p:nvSpPr>
        <p:spPr>
          <a:xfrm>
            <a:off x="3598410" y="3043893"/>
            <a:ext cx="98430" cy="9843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Connector 118"/>
          <p:cNvCxnSpPr/>
          <p:nvPr/>
        </p:nvCxnSpPr>
        <p:spPr>
          <a:xfrm>
            <a:off x="5184057" y="2291142"/>
            <a:ext cx="0" cy="1120006"/>
          </a:xfrm>
          <a:prstGeom prst="line">
            <a:avLst/>
          </a:prstGeom>
          <a:ln w="190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884403" y="3347909"/>
            <a:ext cx="526913" cy="276999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latin typeface="Helvetica Neue"/>
                <a:cs typeface="Helvetica Neue"/>
              </a:rPr>
              <a:t>1998</a:t>
            </a:r>
          </a:p>
        </p:txBody>
      </p:sp>
      <p:sp>
        <p:nvSpPr>
          <p:cNvPr id="121" name="Oval 120"/>
          <p:cNvSpPr/>
          <p:nvPr/>
        </p:nvSpPr>
        <p:spPr>
          <a:xfrm>
            <a:off x="5134842" y="3043893"/>
            <a:ext cx="98430" cy="9843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 descr="Iconos-02.gif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536" t="28249" r="26920" b="25715"/>
          <a:stretch/>
        </p:blipFill>
        <p:spPr>
          <a:xfrm>
            <a:off x="3977186" y="1361161"/>
            <a:ext cx="417963" cy="456519"/>
          </a:xfrm>
          <a:prstGeom prst="rect">
            <a:avLst/>
          </a:prstGeom>
        </p:spPr>
      </p:pic>
      <p:sp>
        <p:nvSpPr>
          <p:cNvPr id="127" name="TextBox 126"/>
          <p:cNvSpPr txBox="1"/>
          <p:nvPr/>
        </p:nvSpPr>
        <p:spPr>
          <a:xfrm>
            <a:off x="4889345" y="1084162"/>
            <a:ext cx="5894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Helvetica Neue Thin"/>
                <a:cs typeface="Helvetica Neue Thin"/>
              </a:rPr>
              <a:t>MS2</a:t>
            </a:r>
            <a:endParaRPr lang="en-US" sz="1200" dirty="0">
              <a:latin typeface="Helvetica Neue Thin"/>
              <a:cs typeface="Helvetica Neue Thin"/>
            </a:endParaRPr>
          </a:p>
        </p:txBody>
      </p:sp>
      <p:pic>
        <p:nvPicPr>
          <p:cNvPr id="34" name="Picture 33" descr="Apple_Computer_Logo_rainbow.svg.png"/>
          <p:cNvPicPr>
            <a:picLocks noChangeAspect="1"/>
          </p:cNvPicPr>
          <p:nvPr/>
        </p:nvPicPr>
        <p:blipFill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1103" y="2078971"/>
            <a:ext cx="472834" cy="520118"/>
          </a:xfrm>
          <a:prstGeom prst="rect">
            <a:avLst/>
          </a:prstGeom>
        </p:spPr>
      </p:pic>
      <p:pic>
        <p:nvPicPr>
          <p:cNvPr id="130" name="Picture 129" descr="Iconos-02.gif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536" t="28249" r="26920" b="25715"/>
          <a:stretch/>
        </p:blipFill>
        <p:spPr>
          <a:xfrm>
            <a:off x="4958142" y="1361161"/>
            <a:ext cx="417963" cy="456519"/>
          </a:xfrm>
          <a:prstGeom prst="rect">
            <a:avLst/>
          </a:prstGeom>
        </p:spPr>
      </p:pic>
      <p:cxnSp>
        <p:nvCxnSpPr>
          <p:cNvPr id="131" name="Straight Connector 130"/>
          <p:cNvCxnSpPr/>
          <p:nvPr/>
        </p:nvCxnSpPr>
        <p:spPr>
          <a:xfrm>
            <a:off x="5755139" y="2022556"/>
            <a:ext cx="0" cy="1388592"/>
          </a:xfrm>
          <a:prstGeom prst="line">
            <a:avLst/>
          </a:prstGeom>
          <a:ln w="190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2" name="TextBox 131"/>
          <p:cNvSpPr txBox="1"/>
          <p:nvPr/>
        </p:nvSpPr>
        <p:spPr>
          <a:xfrm>
            <a:off x="5455485" y="3347909"/>
            <a:ext cx="526913" cy="276999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latin typeface="Helvetica Neue"/>
                <a:cs typeface="Helvetica Neue"/>
              </a:rPr>
              <a:t>2000</a:t>
            </a:r>
          </a:p>
        </p:txBody>
      </p:sp>
      <p:sp>
        <p:nvSpPr>
          <p:cNvPr id="133" name="Oval 132"/>
          <p:cNvSpPr/>
          <p:nvPr/>
        </p:nvSpPr>
        <p:spPr>
          <a:xfrm>
            <a:off x="5705924" y="3043893"/>
            <a:ext cx="98430" cy="9843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TextBox 133"/>
          <p:cNvSpPr txBox="1"/>
          <p:nvPr/>
        </p:nvSpPr>
        <p:spPr>
          <a:xfrm>
            <a:off x="5369706" y="1084162"/>
            <a:ext cx="8444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Helvetica Neue Thin"/>
                <a:cs typeface="Helvetica Neue Thin"/>
              </a:rPr>
              <a:t>Outcome</a:t>
            </a:r>
          </a:p>
        </p:txBody>
      </p:sp>
      <p:pic>
        <p:nvPicPr>
          <p:cNvPr id="136" name="Picture 135" descr="Iconos-02.gif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536" t="28249" r="26920" b="25715"/>
          <a:stretch/>
        </p:blipFill>
        <p:spPr>
          <a:xfrm>
            <a:off x="5506544" y="1361161"/>
            <a:ext cx="417963" cy="456519"/>
          </a:xfrm>
          <a:prstGeom prst="rect">
            <a:avLst/>
          </a:prstGeom>
        </p:spPr>
      </p:pic>
      <p:cxnSp>
        <p:nvCxnSpPr>
          <p:cNvPr id="137" name="Straight Connector 136"/>
          <p:cNvCxnSpPr/>
          <p:nvPr/>
        </p:nvCxnSpPr>
        <p:spPr>
          <a:xfrm>
            <a:off x="6214123" y="2291142"/>
            <a:ext cx="0" cy="1120006"/>
          </a:xfrm>
          <a:prstGeom prst="line">
            <a:avLst/>
          </a:prstGeom>
          <a:ln w="190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8" name="TextBox 137"/>
          <p:cNvSpPr txBox="1"/>
          <p:nvPr/>
        </p:nvSpPr>
        <p:spPr>
          <a:xfrm>
            <a:off x="5948489" y="3347909"/>
            <a:ext cx="526913" cy="276999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latin typeface="Helvetica Neue"/>
                <a:cs typeface="Helvetica Neue"/>
              </a:rPr>
              <a:t>2002</a:t>
            </a:r>
          </a:p>
        </p:txBody>
      </p:sp>
      <p:sp>
        <p:nvSpPr>
          <p:cNvPr id="139" name="Oval 138"/>
          <p:cNvSpPr/>
          <p:nvPr/>
        </p:nvSpPr>
        <p:spPr>
          <a:xfrm>
            <a:off x="6164908" y="3043893"/>
            <a:ext cx="98430" cy="9843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4" name="Picture 143" descr="epiphany-logo1.png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8374" y="2123156"/>
            <a:ext cx="714070" cy="386788"/>
          </a:xfrm>
          <a:prstGeom prst="rect">
            <a:avLst/>
          </a:prstGeom>
        </p:spPr>
      </p:pic>
      <p:cxnSp>
        <p:nvCxnSpPr>
          <p:cNvPr id="152" name="Straight Connector 151"/>
          <p:cNvCxnSpPr/>
          <p:nvPr/>
        </p:nvCxnSpPr>
        <p:spPr>
          <a:xfrm>
            <a:off x="6907851" y="2509944"/>
            <a:ext cx="0" cy="1283217"/>
          </a:xfrm>
          <a:prstGeom prst="line">
            <a:avLst/>
          </a:prstGeom>
          <a:ln w="190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6642217" y="3347909"/>
            <a:ext cx="530915" cy="276999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latin typeface="Helvetica Neue"/>
                <a:cs typeface="Helvetica Neue"/>
              </a:rPr>
              <a:t>2004</a:t>
            </a:r>
          </a:p>
        </p:txBody>
      </p:sp>
      <p:sp>
        <p:nvSpPr>
          <p:cNvPr id="154" name="Oval 153"/>
          <p:cNvSpPr/>
          <p:nvPr/>
        </p:nvSpPr>
        <p:spPr>
          <a:xfrm>
            <a:off x="6858636" y="3043893"/>
            <a:ext cx="98430" cy="9843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1" name="Picture 160" descr="226px-Chordiant_logo.png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4900" y="3832836"/>
            <a:ext cx="908218" cy="289344"/>
          </a:xfrm>
          <a:prstGeom prst="rect">
            <a:avLst/>
          </a:prstGeom>
        </p:spPr>
      </p:pic>
      <p:cxnSp>
        <p:nvCxnSpPr>
          <p:cNvPr id="162" name="Straight Connector 161"/>
          <p:cNvCxnSpPr/>
          <p:nvPr/>
        </p:nvCxnSpPr>
        <p:spPr>
          <a:xfrm>
            <a:off x="7518032" y="2509944"/>
            <a:ext cx="0" cy="1283217"/>
          </a:xfrm>
          <a:prstGeom prst="line">
            <a:avLst/>
          </a:prstGeom>
          <a:ln w="190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3" name="TextBox 162"/>
          <p:cNvSpPr txBox="1"/>
          <p:nvPr/>
        </p:nvSpPr>
        <p:spPr>
          <a:xfrm>
            <a:off x="7252398" y="3347909"/>
            <a:ext cx="526913" cy="276999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latin typeface="Helvetica Neue"/>
                <a:cs typeface="Helvetica Neue"/>
              </a:rPr>
              <a:t>2009</a:t>
            </a:r>
          </a:p>
        </p:txBody>
      </p:sp>
      <p:sp>
        <p:nvSpPr>
          <p:cNvPr id="164" name="Oval 163"/>
          <p:cNvSpPr/>
          <p:nvPr/>
        </p:nvSpPr>
        <p:spPr>
          <a:xfrm>
            <a:off x="7468817" y="3043893"/>
            <a:ext cx="98430" cy="9843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TextBox 164"/>
          <p:cNvSpPr txBox="1"/>
          <p:nvPr/>
        </p:nvSpPr>
        <p:spPr>
          <a:xfrm>
            <a:off x="8134650" y="3347909"/>
            <a:ext cx="709110" cy="276999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latin typeface="Helvetica Neue"/>
                <a:cs typeface="Helvetica Neue"/>
              </a:rPr>
              <a:t>Present</a:t>
            </a:r>
          </a:p>
        </p:txBody>
      </p:sp>
      <p:pic>
        <p:nvPicPr>
          <p:cNvPr id="167" name="Picture 166"/>
          <p:cNvPicPr>
            <a:picLocks noChangeAspect="1"/>
          </p:cNvPicPr>
          <p:nvPr/>
        </p:nvPicPr>
        <p:blipFill>
          <a:blip r:embed="rId1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62222" y="2327503"/>
            <a:ext cx="976596" cy="175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8" name="Rectangle 167"/>
          <p:cNvSpPr/>
          <p:nvPr/>
        </p:nvSpPr>
        <p:spPr>
          <a:xfrm>
            <a:off x="7419392" y="672284"/>
            <a:ext cx="238200" cy="2226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TextBox 168"/>
          <p:cNvSpPr txBox="1"/>
          <p:nvPr/>
        </p:nvSpPr>
        <p:spPr>
          <a:xfrm>
            <a:off x="7700361" y="677186"/>
            <a:ext cx="927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kern="1200" dirty="0">
                <a:latin typeface="Helvetica Neue Thin"/>
                <a:cs typeface="Helvetica Neue Thin"/>
              </a:rPr>
              <a:t> Startup / Pre-public company</a:t>
            </a:r>
          </a:p>
        </p:txBody>
      </p:sp>
      <p:pic>
        <p:nvPicPr>
          <p:cNvPr id="170" name="Picture 169" descr="Iconos-02.gif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536" t="28249" r="26920" b="25715"/>
          <a:stretch/>
        </p:blipFill>
        <p:spPr>
          <a:xfrm>
            <a:off x="7293855" y="940269"/>
            <a:ext cx="417963" cy="456519"/>
          </a:xfrm>
          <a:prstGeom prst="rect">
            <a:avLst/>
          </a:prstGeom>
        </p:spPr>
      </p:pic>
      <p:sp>
        <p:nvSpPr>
          <p:cNvPr id="171" name="Rectangle 170"/>
          <p:cNvSpPr/>
          <p:nvPr/>
        </p:nvSpPr>
        <p:spPr>
          <a:xfrm>
            <a:off x="7252398" y="565529"/>
            <a:ext cx="1375593" cy="865661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3" name="Picture 172" descr="Iconos-02.gif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536" t="28249" r="26920" b="25715"/>
          <a:stretch/>
        </p:blipFill>
        <p:spPr>
          <a:xfrm>
            <a:off x="3421299" y="4162378"/>
            <a:ext cx="417963" cy="45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91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Oval 41"/>
          <p:cNvSpPr/>
          <p:nvPr/>
        </p:nvSpPr>
        <p:spPr>
          <a:xfrm>
            <a:off x="7361570" y="3143536"/>
            <a:ext cx="1640792" cy="1640792"/>
          </a:xfrm>
          <a:prstGeom prst="ellipse">
            <a:avLst/>
          </a:prstGeom>
          <a:solidFill>
            <a:schemeClr val="tx2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7361570" y="874663"/>
            <a:ext cx="1640792" cy="1640792"/>
          </a:xfrm>
          <a:prstGeom prst="ellipse">
            <a:avLst/>
          </a:prstGeom>
          <a:solidFill>
            <a:schemeClr val="tx2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513098" y="3143536"/>
            <a:ext cx="1640792" cy="1640792"/>
          </a:xfrm>
          <a:prstGeom prst="ellipse">
            <a:avLst/>
          </a:prstGeom>
          <a:solidFill>
            <a:schemeClr val="tx2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Why did I make these career decisions?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7431204" y="4743399"/>
            <a:ext cx="1186803" cy="325438"/>
          </a:xfrm>
        </p:spPr>
        <p:txBody>
          <a:bodyPr/>
          <a:lstStyle/>
          <a:p>
            <a:r>
              <a:rPr lang="en-US" dirty="0"/>
              <a:t>May 26, 2016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2852110" y="1229342"/>
            <a:ext cx="1612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3"/>
                </a:solidFill>
                <a:latin typeface="Helvetica Neue Thin"/>
                <a:cs typeface="Helvetica Neue Thin"/>
              </a:rPr>
              <a:t>Excited about technology and opportunity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86436" y="1784670"/>
            <a:ext cx="652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Helvetica Neue Thin"/>
                <a:cs typeface="Helvetica Neue Thin"/>
              </a:rPr>
              <a:t>Grad student</a:t>
            </a:r>
          </a:p>
        </p:txBody>
      </p:sp>
      <p:pic>
        <p:nvPicPr>
          <p:cNvPr id="82" name="Picture 81" descr="Jim_Walsh_1981-304x299.jpg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4540" y="2235619"/>
            <a:ext cx="717656" cy="738464"/>
          </a:xfrm>
          <a:prstGeom prst="ellipse">
            <a:avLst/>
          </a:prstGeom>
        </p:spPr>
      </p:pic>
      <p:sp>
        <p:nvSpPr>
          <p:cNvPr id="89" name="TextBox 88"/>
          <p:cNvSpPr txBox="1"/>
          <p:nvPr/>
        </p:nvSpPr>
        <p:spPr>
          <a:xfrm>
            <a:off x="2010545" y="1849865"/>
            <a:ext cx="1026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Helvetica Neue"/>
                <a:cs typeface="Helvetica Neue"/>
              </a:rPr>
              <a:t>CustomSoft</a:t>
            </a:r>
            <a:r>
              <a:rPr lang="en-US" sz="1200" dirty="0">
                <a:latin typeface="Helvetica Neue"/>
                <a:cs typeface="Helvetica Neue"/>
              </a:rPr>
              <a:t> 7 years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3531019" y="2224532"/>
            <a:ext cx="1201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Helvetica Neue Thin"/>
                <a:cs typeface="Helvetica Neue Thin"/>
              </a:rPr>
              <a:t>1-2 years while at </a:t>
            </a:r>
            <a:r>
              <a:rPr lang="en-US" sz="1200" dirty="0" err="1">
                <a:latin typeface="Helvetica Neue Thin"/>
                <a:cs typeface="Helvetica Neue Thin"/>
              </a:rPr>
              <a:t>CustomSoft</a:t>
            </a:r>
            <a:endParaRPr lang="en-US" sz="1200" dirty="0">
              <a:latin typeface="Helvetica Neue Thin"/>
              <a:cs typeface="Helvetica Neue Thin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3526712" y="1849865"/>
            <a:ext cx="1515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Helvetica Neue"/>
                <a:cs typeface="Helvetica Neue"/>
              </a:rPr>
              <a:t>Neural Networks/speech recognition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1088946" y="1231819"/>
            <a:ext cx="652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3"/>
                </a:solidFill>
                <a:latin typeface="Helvetica Neue Thin"/>
                <a:cs typeface="Helvetica Neue Thin"/>
              </a:rPr>
              <a:t>Started a family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5345816" y="1849865"/>
            <a:ext cx="974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Helvetica Neue"/>
                <a:cs typeface="Helvetica Neue"/>
              </a:rPr>
              <a:t>Borland </a:t>
            </a:r>
            <a:br>
              <a:rPr lang="en-US" sz="1200" dirty="0">
                <a:latin typeface="Helvetica Neue"/>
                <a:cs typeface="Helvetica Neue"/>
              </a:rPr>
            </a:br>
            <a:r>
              <a:rPr lang="en-US" sz="1200" dirty="0">
                <a:latin typeface="Helvetica Neue"/>
                <a:cs typeface="Helvetica Neue"/>
              </a:rPr>
              <a:t>6 months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6570014" y="1849865"/>
            <a:ext cx="974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Helvetica Neue"/>
                <a:cs typeface="Helvetica Neue"/>
              </a:rPr>
              <a:t>Logisticon</a:t>
            </a:r>
            <a:br>
              <a:rPr lang="en-US" sz="1200" dirty="0">
                <a:latin typeface="Helvetica Neue"/>
                <a:cs typeface="Helvetica Neue"/>
              </a:rPr>
            </a:br>
            <a:r>
              <a:rPr lang="en-US" sz="1200" dirty="0">
                <a:latin typeface="Helvetica Neue"/>
                <a:cs typeface="Helvetica Neue"/>
              </a:rPr>
              <a:t>1.5 years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7764549" y="1849865"/>
            <a:ext cx="974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Helvetica Neue"/>
                <a:cs typeface="Helvetica Neue"/>
              </a:rPr>
              <a:t>Rational</a:t>
            </a:r>
            <a:br>
              <a:rPr lang="en-US" sz="1200" dirty="0">
                <a:latin typeface="Helvetica Neue"/>
                <a:cs typeface="Helvetica Neue"/>
              </a:rPr>
            </a:br>
            <a:r>
              <a:rPr lang="en-US" sz="1200" dirty="0">
                <a:latin typeface="Helvetica Neue"/>
                <a:cs typeface="Helvetica Neue"/>
              </a:rPr>
              <a:t>1.5 years</a:t>
            </a:r>
          </a:p>
        </p:txBody>
      </p:sp>
      <p:cxnSp>
        <p:nvCxnSpPr>
          <p:cNvPr id="123" name="Straight Arrow Connector 122"/>
          <p:cNvCxnSpPr/>
          <p:nvPr/>
        </p:nvCxnSpPr>
        <p:spPr>
          <a:xfrm>
            <a:off x="3037264" y="2019755"/>
            <a:ext cx="415570" cy="0"/>
          </a:xfrm>
          <a:prstGeom prst="straightConnector1">
            <a:avLst/>
          </a:prstGeom>
          <a:ln w="19050" cmpd="sng">
            <a:solidFill>
              <a:schemeClr val="accent2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>
            <a:off x="4930246" y="2019755"/>
            <a:ext cx="415570" cy="0"/>
          </a:xfrm>
          <a:prstGeom prst="straightConnector1">
            <a:avLst/>
          </a:prstGeom>
          <a:ln w="19050" cmpd="sng">
            <a:solidFill>
              <a:schemeClr val="accent2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/>
          <p:nvPr/>
        </p:nvCxnSpPr>
        <p:spPr>
          <a:xfrm>
            <a:off x="6154444" y="2019755"/>
            <a:ext cx="415570" cy="0"/>
          </a:xfrm>
          <a:prstGeom prst="straightConnector1">
            <a:avLst/>
          </a:prstGeom>
          <a:ln w="19050" cmpd="sng">
            <a:solidFill>
              <a:schemeClr val="accent2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/>
          <p:cNvCxnSpPr/>
          <p:nvPr/>
        </p:nvCxnSpPr>
        <p:spPr>
          <a:xfrm>
            <a:off x="939772" y="2019755"/>
            <a:ext cx="942608" cy="0"/>
          </a:xfrm>
          <a:prstGeom prst="straightConnector1">
            <a:avLst/>
          </a:prstGeom>
          <a:ln w="19050" cmpd="sng">
            <a:solidFill>
              <a:schemeClr val="accent2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4732467" y="1229342"/>
            <a:ext cx="1201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3"/>
                </a:solidFill>
                <a:latin typeface="Helvetica Neue Thin"/>
                <a:cs typeface="Helvetica Neue Thin"/>
              </a:rPr>
              <a:t>Restart / Startup failed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5969290" y="1229342"/>
            <a:ext cx="1201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3"/>
                </a:solidFill>
                <a:latin typeface="Helvetica Neue Thin"/>
                <a:cs typeface="Helvetica Neue Thin"/>
              </a:rPr>
              <a:t>Closer to home: earthquake!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7764549" y="1205672"/>
            <a:ext cx="1201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3"/>
                </a:solidFill>
                <a:latin typeface="Helvetica Neue Thin"/>
                <a:cs typeface="Helvetica Neue Thin"/>
              </a:rPr>
              <a:t>Liked the people, thought I could learn!</a:t>
            </a:r>
          </a:p>
        </p:txBody>
      </p:sp>
      <p:sp>
        <p:nvSpPr>
          <p:cNvPr id="159" name="Freeform 158"/>
          <p:cNvSpPr/>
          <p:nvPr/>
        </p:nvSpPr>
        <p:spPr>
          <a:xfrm>
            <a:off x="208954" y="2416842"/>
            <a:ext cx="8510382" cy="1224111"/>
          </a:xfrm>
          <a:custGeom>
            <a:avLst/>
            <a:gdLst>
              <a:gd name="connsiteX0" fmla="*/ 8134351 w 9311256"/>
              <a:gd name="connsiteY0" fmla="*/ 43106 h 1433685"/>
              <a:gd name="connsiteX1" fmla="*/ 8670784 w 9311256"/>
              <a:gd name="connsiteY1" fmla="*/ 130702 h 1433685"/>
              <a:gd name="connsiteX2" fmla="*/ 383435 w 9311256"/>
              <a:gd name="connsiteY2" fmla="*/ 1138050 h 1433685"/>
              <a:gd name="connsiteX3" fmla="*/ 1281140 w 9311256"/>
              <a:gd name="connsiteY3" fmla="*/ 1433685 h 1433685"/>
              <a:gd name="connsiteX0" fmla="*/ 8155791 w 9567696"/>
              <a:gd name="connsiteY0" fmla="*/ 11317 h 1401896"/>
              <a:gd name="connsiteX1" fmla="*/ 9009018 w 9567696"/>
              <a:gd name="connsiteY1" fmla="*/ 252206 h 1401896"/>
              <a:gd name="connsiteX2" fmla="*/ 404875 w 9567696"/>
              <a:gd name="connsiteY2" fmla="*/ 1106261 h 1401896"/>
              <a:gd name="connsiteX3" fmla="*/ 1302580 w 9567696"/>
              <a:gd name="connsiteY3" fmla="*/ 1401896 h 1401896"/>
              <a:gd name="connsiteX0" fmla="*/ 8802578 w 9804617"/>
              <a:gd name="connsiteY0" fmla="*/ 9196 h 1443573"/>
              <a:gd name="connsiteX1" fmla="*/ 9009018 w 9804617"/>
              <a:gd name="connsiteY1" fmla="*/ 293883 h 1443573"/>
              <a:gd name="connsiteX2" fmla="*/ 404875 w 9804617"/>
              <a:gd name="connsiteY2" fmla="*/ 1147938 h 1443573"/>
              <a:gd name="connsiteX3" fmla="*/ 1302580 w 9804617"/>
              <a:gd name="connsiteY3" fmla="*/ 1443573 h 1443573"/>
              <a:gd name="connsiteX0" fmla="*/ 9013866 w 9902486"/>
              <a:gd name="connsiteY0" fmla="*/ 10154 h 1422632"/>
              <a:gd name="connsiteX1" fmla="*/ 9009018 w 9902486"/>
              <a:gd name="connsiteY1" fmla="*/ 272942 h 1422632"/>
              <a:gd name="connsiteX2" fmla="*/ 404875 w 9902486"/>
              <a:gd name="connsiteY2" fmla="*/ 1126997 h 1422632"/>
              <a:gd name="connsiteX3" fmla="*/ 1302580 w 9902486"/>
              <a:gd name="connsiteY3" fmla="*/ 1422632 h 1422632"/>
              <a:gd name="connsiteX0" fmla="*/ 9013866 w 9870010"/>
              <a:gd name="connsiteY0" fmla="*/ 0 h 1412478"/>
              <a:gd name="connsiteX1" fmla="*/ 9009018 w 9870010"/>
              <a:gd name="connsiteY1" fmla="*/ 262788 h 1412478"/>
              <a:gd name="connsiteX2" fmla="*/ 404875 w 9870010"/>
              <a:gd name="connsiteY2" fmla="*/ 1116843 h 1412478"/>
              <a:gd name="connsiteX3" fmla="*/ 1302580 w 9870010"/>
              <a:gd name="connsiteY3" fmla="*/ 1412478 h 1412478"/>
              <a:gd name="connsiteX0" fmla="*/ 9012180 w 9853598"/>
              <a:gd name="connsiteY0" fmla="*/ 0 h 1412478"/>
              <a:gd name="connsiteX1" fmla="*/ 8982475 w 9853598"/>
              <a:gd name="connsiteY1" fmla="*/ 339434 h 1412478"/>
              <a:gd name="connsiteX2" fmla="*/ 403189 w 9853598"/>
              <a:gd name="connsiteY2" fmla="*/ 1116843 h 1412478"/>
              <a:gd name="connsiteX3" fmla="*/ 1300894 w 9853598"/>
              <a:gd name="connsiteY3" fmla="*/ 1412478 h 1412478"/>
              <a:gd name="connsiteX0" fmla="*/ 8799107 w 9623420"/>
              <a:gd name="connsiteY0" fmla="*/ 0 h 1412478"/>
              <a:gd name="connsiteX1" fmla="*/ 8769402 w 9623420"/>
              <a:gd name="connsiteY1" fmla="*/ 339434 h 1412478"/>
              <a:gd name="connsiteX2" fmla="*/ 438689 w 9623420"/>
              <a:gd name="connsiteY2" fmla="*/ 1029248 h 1412478"/>
              <a:gd name="connsiteX3" fmla="*/ 1087821 w 9623420"/>
              <a:gd name="connsiteY3" fmla="*/ 1412478 h 1412478"/>
              <a:gd name="connsiteX0" fmla="*/ 8985537 w 9718467"/>
              <a:gd name="connsiteY0" fmla="*/ 0 h 1412478"/>
              <a:gd name="connsiteX1" fmla="*/ 8769402 w 9718467"/>
              <a:gd name="connsiteY1" fmla="*/ 339434 h 1412478"/>
              <a:gd name="connsiteX2" fmla="*/ 438689 w 9718467"/>
              <a:gd name="connsiteY2" fmla="*/ 1029248 h 1412478"/>
              <a:gd name="connsiteX3" fmla="*/ 1087821 w 9718467"/>
              <a:gd name="connsiteY3" fmla="*/ 1412478 h 1412478"/>
              <a:gd name="connsiteX0" fmla="*/ 8985536 w 9718466"/>
              <a:gd name="connsiteY0" fmla="*/ 0 h 1412478"/>
              <a:gd name="connsiteX1" fmla="*/ 8769401 w 9718466"/>
              <a:gd name="connsiteY1" fmla="*/ 339434 h 1412478"/>
              <a:gd name="connsiteX2" fmla="*/ 438689 w 9718466"/>
              <a:gd name="connsiteY2" fmla="*/ 934425 h 1412478"/>
              <a:gd name="connsiteX3" fmla="*/ 1087820 w 9718466"/>
              <a:gd name="connsiteY3" fmla="*/ 1412478 h 1412478"/>
              <a:gd name="connsiteX0" fmla="*/ 8903307 w 9629892"/>
              <a:gd name="connsiteY0" fmla="*/ 0 h 1412478"/>
              <a:gd name="connsiteX1" fmla="*/ 8687172 w 9629892"/>
              <a:gd name="connsiteY1" fmla="*/ 339434 h 1412478"/>
              <a:gd name="connsiteX2" fmla="*/ 454443 w 9629892"/>
              <a:gd name="connsiteY2" fmla="*/ 853149 h 1412478"/>
              <a:gd name="connsiteX3" fmla="*/ 1005591 w 9629892"/>
              <a:gd name="connsiteY3" fmla="*/ 1412478 h 1412478"/>
              <a:gd name="connsiteX0" fmla="*/ 8910013 w 9636598"/>
              <a:gd name="connsiteY0" fmla="*/ 0 h 1331202"/>
              <a:gd name="connsiteX1" fmla="*/ 8693878 w 9636598"/>
              <a:gd name="connsiteY1" fmla="*/ 339434 h 1331202"/>
              <a:gd name="connsiteX2" fmla="*/ 461149 w 9636598"/>
              <a:gd name="connsiteY2" fmla="*/ 853149 h 1331202"/>
              <a:gd name="connsiteX3" fmla="*/ 984301 w 9636598"/>
              <a:gd name="connsiteY3" fmla="*/ 1331202 h 1331202"/>
              <a:gd name="connsiteX0" fmla="*/ 8935113 w 9661698"/>
              <a:gd name="connsiteY0" fmla="*/ 0 h 1344747"/>
              <a:gd name="connsiteX1" fmla="*/ 8718978 w 9661698"/>
              <a:gd name="connsiteY1" fmla="*/ 339434 h 1344747"/>
              <a:gd name="connsiteX2" fmla="*/ 486249 w 9661698"/>
              <a:gd name="connsiteY2" fmla="*/ 853149 h 1344747"/>
              <a:gd name="connsiteX3" fmla="*/ 869424 w 9661698"/>
              <a:gd name="connsiteY3" fmla="*/ 1344747 h 13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61698" h="1344747">
                <a:moveTo>
                  <a:pt x="8935113" y="0"/>
                </a:moveTo>
                <a:cubicBezTo>
                  <a:pt x="9749810" y="7299"/>
                  <a:pt x="10127122" y="197243"/>
                  <a:pt x="8718978" y="339434"/>
                </a:cubicBezTo>
                <a:cubicBezTo>
                  <a:pt x="7310834" y="481626"/>
                  <a:pt x="1771178" y="687854"/>
                  <a:pt x="486249" y="853149"/>
                </a:cubicBezTo>
                <a:cubicBezTo>
                  <a:pt x="-798680" y="1018444"/>
                  <a:pt x="869424" y="1344747"/>
                  <a:pt x="869424" y="1344747"/>
                </a:cubicBezTo>
              </a:path>
            </a:pathLst>
          </a:custGeom>
          <a:ln w="19050" cmpd="sng">
            <a:solidFill>
              <a:schemeClr val="accent2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TextBox 182"/>
          <p:cNvSpPr txBox="1"/>
          <p:nvPr/>
        </p:nvSpPr>
        <p:spPr>
          <a:xfrm>
            <a:off x="927782" y="3471776"/>
            <a:ext cx="1269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Helvetica Neue"/>
                <a:cs typeface="Helvetica Neue"/>
              </a:rPr>
              <a:t>NeXT / Apple </a:t>
            </a:r>
            <a:br>
              <a:rPr lang="en-US" sz="1200" dirty="0">
                <a:latin typeface="Helvetica Neue"/>
                <a:cs typeface="Helvetica Neue"/>
              </a:rPr>
            </a:br>
            <a:r>
              <a:rPr lang="en-US" sz="1200" dirty="0">
                <a:latin typeface="Helvetica Neue"/>
                <a:cs typeface="Helvetica Neue"/>
              </a:rPr>
              <a:t>5.5 years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2942608" y="3471776"/>
            <a:ext cx="1269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Helvetica Neue"/>
                <a:cs typeface="Helvetica Neue"/>
              </a:rPr>
              <a:t>MS2</a:t>
            </a:r>
            <a:br>
              <a:rPr lang="en-US" sz="1200" dirty="0">
                <a:latin typeface="Helvetica Neue"/>
                <a:cs typeface="Helvetica Neue"/>
              </a:rPr>
            </a:br>
            <a:r>
              <a:rPr lang="en-US" sz="1200" dirty="0">
                <a:latin typeface="Helvetica Neue"/>
                <a:cs typeface="Helvetica Neue"/>
              </a:rPr>
              <a:t>2 years</a:t>
            </a:r>
          </a:p>
        </p:txBody>
      </p:sp>
      <p:sp>
        <p:nvSpPr>
          <p:cNvPr id="185" name="TextBox 184"/>
          <p:cNvSpPr txBox="1"/>
          <p:nvPr/>
        </p:nvSpPr>
        <p:spPr>
          <a:xfrm>
            <a:off x="4154073" y="3471776"/>
            <a:ext cx="1269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Helvetica Neue"/>
                <a:cs typeface="Helvetica Neue"/>
              </a:rPr>
              <a:t>Outcome</a:t>
            </a:r>
            <a:br>
              <a:rPr lang="en-US" sz="1200" dirty="0">
                <a:latin typeface="Helvetica Neue"/>
                <a:cs typeface="Helvetica Neue"/>
              </a:rPr>
            </a:br>
            <a:r>
              <a:rPr lang="en-US" sz="1200" dirty="0">
                <a:latin typeface="Helvetica Neue"/>
                <a:cs typeface="Helvetica Neue"/>
              </a:rPr>
              <a:t>1.5 years</a:t>
            </a:r>
          </a:p>
        </p:txBody>
      </p:sp>
      <p:sp>
        <p:nvSpPr>
          <p:cNvPr id="186" name="TextBox 185"/>
          <p:cNvSpPr txBox="1"/>
          <p:nvPr/>
        </p:nvSpPr>
        <p:spPr>
          <a:xfrm>
            <a:off x="5439518" y="3471776"/>
            <a:ext cx="1269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Helvetica Neue"/>
                <a:cs typeface="Helvetica Neue"/>
              </a:rPr>
              <a:t>E.Piphany</a:t>
            </a:r>
            <a:br>
              <a:rPr lang="en-US" sz="1200" dirty="0">
                <a:latin typeface="Helvetica Neue"/>
                <a:cs typeface="Helvetica Neue"/>
              </a:rPr>
            </a:br>
            <a:r>
              <a:rPr lang="en-US" sz="1200" dirty="0">
                <a:latin typeface="Helvetica Neue"/>
                <a:cs typeface="Helvetica Neue"/>
              </a:rPr>
              <a:t>1 year</a:t>
            </a:r>
          </a:p>
        </p:txBody>
      </p:sp>
      <p:sp>
        <p:nvSpPr>
          <p:cNvPr id="187" name="TextBox 186"/>
          <p:cNvSpPr txBox="1"/>
          <p:nvPr/>
        </p:nvSpPr>
        <p:spPr>
          <a:xfrm>
            <a:off x="6687973" y="3471776"/>
            <a:ext cx="1269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Helvetica Neue"/>
                <a:cs typeface="Helvetica Neue"/>
              </a:rPr>
              <a:t>Chordiant</a:t>
            </a:r>
            <a:br>
              <a:rPr lang="en-US" sz="1200" dirty="0">
                <a:latin typeface="Helvetica Neue"/>
                <a:cs typeface="Helvetica Neue"/>
              </a:rPr>
            </a:br>
            <a:r>
              <a:rPr lang="en-US" sz="1200" dirty="0">
                <a:latin typeface="Helvetica Neue"/>
                <a:cs typeface="Helvetica Neue"/>
              </a:rPr>
              <a:t>5 years</a:t>
            </a:r>
          </a:p>
        </p:txBody>
      </p:sp>
      <p:sp>
        <p:nvSpPr>
          <p:cNvPr id="188" name="TextBox 187"/>
          <p:cNvSpPr txBox="1"/>
          <p:nvPr/>
        </p:nvSpPr>
        <p:spPr>
          <a:xfrm>
            <a:off x="7764549" y="3471776"/>
            <a:ext cx="1269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Helvetica Neue"/>
                <a:cs typeface="Helvetica Neue"/>
              </a:rPr>
              <a:t>GlobalLogic</a:t>
            </a:r>
            <a:br>
              <a:rPr lang="en-US" sz="1200" dirty="0">
                <a:latin typeface="Helvetica Neue"/>
                <a:cs typeface="Helvetica Neue"/>
              </a:rPr>
            </a:br>
            <a:r>
              <a:rPr lang="en-US" sz="1200" dirty="0">
                <a:latin typeface="Helvetica Neue"/>
                <a:cs typeface="Helvetica Neue"/>
              </a:rPr>
              <a:t>7.5 years</a:t>
            </a:r>
          </a:p>
        </p:txBody>
      </p:sp>
      <p:cxnSp>
        <p:nvCxnSpPr>
          <p:cNvPr id="189" name="Straight Arrow Connector 188"/>
          <p:cNvCxnSpPr>
            <a:endCxn id="184" idx="1"/>
          </p:cNvCxnSpPr>
          <p:nvPr/>
        </p:nvCxnSpPr>
        <p:spPr>
          <a:xfrm>
            <a:off x="2153890" y="3702609"/>
            <a:ext cx="788718" cy="0"/>
          </a:xfrm>
          <a:prstGeom prst="straightConnector1">
            <a:avLst/>
          </a:prstGeom>
          <a:ln w="19050" cmpd="sng">
            <a:solidFill>
              <a:schemeClr val="accent2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1" name="TextBox 190"/>
          <p:cNvSpPr txBox="1"/>
          <p:nvPr/>
        </p:nvSpPr>
        <p:spPr>
          <a:xfrm>
            <a:off x="927782" y="3887441"/>
            <a:ext cx="1201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3"/>
                </a:solidFill>
                <a:latin typeface="Helvetica Neue Thin"/>
                <a:cs typeface="Helvetica Neue Thin"/>
              </a:rPr>
              <a:t>Liked the people, thought I could learn!</a:t>
            </a:r>
          </a:p>
        </p:txBody>
      </p:sp>
      <p:sp>
        <p:nvSpPr>
          <p:cNvPr id="192" name="TextBox 191"/>
          <p:cNvSpPr txBox="1"/>
          <p:nvPr/>
        </p:nvSpPr>
        <p:spPr>
          <a:xfrm>
            <a:off x="2276046" y="3887441"/>
            <a:ext cx="1201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3"/>
                </a:solidFill>
                <a:latin typeface="Helvetica Neue Thin"/>
                <a:cs typeface="Helvetica Neue Thin"/>
              </a:rPr>
              <a:t>Money</a:t>
            </a:r>
          </a:p>
        </p:txBody>
      </p:sp>
      <p:sp>
        <p:nvSpPr>
          <p:cNvPr id="198" name="TextBox 197"/>
          <p:cNvSpPr txBox="1"/>
          <p:nvPr/>
        </p:nvSpPr>
        <p:spPr>
          <a:xfrm>
            <a:off x="3394359" y="3887441"/>
            <a:ext cx="1201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3"/>
                </a:solidFill>
                <a:latin typeface="Helvetica Neue Thin"/>
                <a:cs typeface="Helvetica Neue Thin"/>
              </a:rPr>
              <a:t>Excited about technology and opportunity</a:t>
            </a:r>
          </a:p>
        </p:txBody>
      </p:sp>
      <p:sp>
        <p:nvSpPr>
          <p:cNvPr id="200" name="TextBox 199"/>
          <p:cNvSpPr txBox="1"/>
          <p:nvPr/>
        </p:nvSpPr>
        <p:spPr>
          <a:xfrm>
            <a:off x="4806447" y="3887441"/>
            <a:ext cx="1201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3"/>
                </a:solidFill>
                <a:latin typeface="Helvetica Neue Thin"/>
                <a:cs typeface="Helvetica Neue Thin"/>
              </a:rPr>
              <a:t>Restart / Startup failed</a:t>
            </a:r>
          </a:p>
        </p:txBody>
      </p:sp>
      <p:sp>
        <p:nvSpPr>
          <p:cNvPr id="201" name="TextBox 200"/>
          <p:cNvSpPr txBox="1"/>
          <p:nvPr/>
        </p:nvSpPr>
        <p:spPr>
          <a:xfrm>
            <a:off x="6087249" y="3887441"/>
            <a:ext cx="1201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3"/>
                </a:solidFill>
                <a:latin typeface="Helvetica Neue Thin"/>
                <a:cs typeface="Helvetica Neue Thin"/>
              </a:rPr>
              <a:t>Liked the people, thought I could learn!</a:t>
            </a:r>
          </a:p>
        </p:txBody>
      </p:sp>
      <p:sp>
        <p:nvSpPr>
          <p:cNvPr id="202" name="TextBox 201"/>
          <p:cNvSpPr txBox="1"/>
          <p:nvPr/>
        </p:nvSpPr>
        <p:spPr>
          <a:xfrm>
            <a:off x="7764549" y="3887441"/>
            <a:ext cx="1201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3"/>
                </a:solidFill>
                <a:latin typeface="Helvetica Neue Thin"/>
                <a:cs typeface="Helvetica Neue Thin"/>
              </a:rPr>
              <a:t>Liked the people, thought I could learn!</a:t>
            </a:r>
          </a:p>
        </p:txBody>
      </p:sp>
      <p:cxnSp>
        <p:nvCxnSpPr>
          <p:cNvPr id="205" name="Straight Arrow Connector 204"/>
          <p:cNvCxnSpPr/>
          <p:nvPr/>
        </p:nvCxnSpPr>
        <p:spPr>
          <a:xfrm>
            <a:off x="3637988" y="3702609"/>
            <a:ext cx="415570" cy="0"/>
          </a:xfrm>
          <a:prstGeom prst="straightConnector1">
            <a:avLst/>
          </a:prstGeom>
          <a:ln w="19050" cmpd="sng">
            <a:solidFill>
              <a:schemeClr val="accent2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Arrow Connector 205"/>
          <p:cNvCxnSpPr/>
          <p:nvPr/>
        </p:nvCxnSpPr>
        <p:spPr>
          <a:xfrm>
            <a:off x="4930246" y="3702609"/>
            <a:ext cx="415570" cy="0"/>
          </a:xfrm>
          <a:prstGeom prst="straightConnector1">
            <a:avLst/>
          </a:prstGeom>
          <a:ln w="19050" cmpd="sng">
            <a:solidFill>
              <a:schemeClr val="accent2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Arrow Connector 206"/>
          <p:cNvCxnSpPr/>
          <p:nvPr/>
        </p:nvCxnSpPr>
        <p:spPr>
          <a:xfrm>
            <a:off x="6293098" y="3702609"/>
            <a:ext cx="415570" cy="0"/>
          </a:xfrm>
          <a:prstGeom prst="straightConnector1">
            <a:avLst/>
          </a:prstGeom>
          <a:ln w="19050" cmpd="sng">
            <a:solidFill>
              <a:schemeClr val="accent2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Arrow Connector 207"/>
          <p:cNvCxnSpPr/>
          <p:nvPr/>
        </p:nvCxnSpPr>
        <p:spPr>
          <a:xfrm>
            <a:off x="7524118" y="3702609"/>
            <a:ext cx="292887" cy="0"/>
          </a:xfrm>
          <a:prstGeom prst="straightConnector1">
            <a:avLst/>
          </a:prstGeom>
          <a:ln w="19050" cmpd="sng">
            <a:solidFill>
              <a:schemeClr val="accent2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7524118" y="2019400"/>
            <a:ext cx="292887" cy="0"/>
          </a:xfrm>
          <a:prstGeom prst="straightConnector1">
            <a:avLst/>
          </a:prstGeom>
          <a:ln w="19050" cmpd="sng">
            <a:solidFill>
              <a:schemeClr val="accent2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489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A few job titles and roles I’ve had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7431204" y="4743399"/>
            <a:ext cx="1186803" cy="325438"/>
          </a:xfrm>
        </p:spPr>
        <p:txBody>
          <a:bodyPr/>
          <a:lstStyle/>
          <a:p>
            <a:r>
              <a:rPr lang="en-US" dirty="0"/>
              <a:t>May 26, 2016</a:t>
            </a:r>
          </a:p>
        </p:txBody>
      </p:sp>
      <p:sp>
        <p:nvSpPr>
          <p:cNvPr id="40" name="Text Placeholder 3"/>
          <p:cNvSpPr txBox="1">
            <a:spLocks/>
          </p:cNvSpPr>
          <p:nvPr/>
        </p:nvSpPr>
        <p:spPr>
          <a:xfrm>
            <a:off x="127228" y="1174243"/>
            <a:ext cx="3238775" cy="50020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00"/>
              </a:spcBef>
              <a:spcAft>
                <a:spcPts val="1000"/>
              </a:spcAft>
              <a:buSzPct val="75000"/>
              <a:buNone/>
            </a:pPr>
            <a:r>
              <a:rPr lang="en-US" sz="2000" dirty="0">
                <a:solidFill>
                  <a:schemeClr val="tx2"/>
                </a:solidFill>
                <a:latin typeface="Helvetica Neue Light"/>
                <a:cs typeface="Helvetica Neue Light"/>
              </a:rPr>
              <a:t>President / “Principal”</a:t>
            </a:r>
          </a:p>
        </p:txBody>
      </p:sp>
      <p:sp>
        <p:nvSpPr>
          <p:cNvPr id="41" name="Text Placeholder 3"/>
          <p:cNvSpPr txBox="1">
            <a:spLocks/>
          </p:cNvSpPr>
          <p:nvPr/>
        </p:nvSpPr>
        <p:spPr>
          <a:xfrm>
            <a:off x="6896221" y="4052484"/>
            <a:ext cx="1832171" cy="695837"/>
          </a:xfrm>
          <a:prstGeom prst="rect">
            <a:avLst/>
          </a:prstGeom>
        </p:spPr>
        <p:txBody>
          <a:bodyPr lIns="0" tIns="0" rIns="0" bIns="0" anchor="t" anchorCtr="0"/>
          <a:lstStyle>
            <a:lvl1pPr marL="169863" marR="0" indent="-169863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Pct val="75000"/>
              <a:buFont typeface="Arial"/>
              <a:buChar char="•"/>
              <a:tabLst/>
              <a:defRPr sz="1600" b="0" i="0" kern="1000" spc="0" baseline="0">
                <a:solidFill>
                  <a:schemeClr val="tx1"/>
                </a:solidFill>
                <a:latin typeface="Helvetica Neue Light"/>
                <a:ea typeface="+mn-ea"/>
                <a:cs typeface="Helvetica Neue Light"/>
              </a:defRPr>
            </a:lvl1pPr>
            <a:lvl2pPr marL="577850" indent="-239713" algn="l" defTabSz="457200" rtl="0" eaLnBrk="0" fontAlgn="base" hangingPunct="0">
              <a:spcBef>
                <a:spcPts val="200"/>
              </a:spcBef>
              <a:spcAft>
                <a:spcPts val="400"/>
              </a:spcAft>
              <a:buSzPct val="80000"/>
              <a:buFont typeface="Lucida Grande"/>
              <a:buChar char="-"/>
              <a:defRPr sz="1400" b="0" i="0" kern="1200" baseline="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2pPr>
            <a:lvl3pPr marL="9144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00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Helvetica Neue Thin"/>
                <a:cs typeface="Helvetica Neue Thin"/>
              </a:rPr>
              <a:t>Product Owner / Product Manager</a:t>
            </a:r>
          </a:p>
        </p:txBody>
      </p:sp>
      <p:sp>
        <p:nvSpPr>
          <p:cNvPr id="44" name="Text Placeholder 3"/>
          <p:cNvSpPr txBox="1">
            <a:spLocks/>
          </p:cNvSpPr>
          <p:nvPr/>
        </p:nvSpPr>
        <p:spPr>
          <a:xfrm>
            <a:off x="3230379" y="1160306"/>
            <a:ext cx="2490595" cy="100365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00"/>
              </a:spcBef>
              <a:spcAft>
                <a:spcPts val="1000"/>
              </a:spcAft>
              <a:buSzPct val="75000"/>
              <a:buNone/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Helvetica Neue Light"/>
                <a:cs typeface="Helvetica Neue Light"/>
              </a:rPr>
              <a:t>Director, Network Applications Development</a:t>
            </a:r>
          </a:p>
        </p:txBody>
      </p:sp>
      <p:sp>
        <p:nvSpPr>
          <p:cNvPr id="45" name="Text Placeholder 3"/>
          <p:cNvSpPr txBox="1">
            <a:spLocks/>
          </p:cNvSpPr>
          <p:nvPr/>
        </p:nvSpPr>
        <p:spPr>
          <a:xfrm>
            <a:off x="0" y="1660509"/>
            <a:ext cx="1635916" cy="50020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00"/>
              </a:spcBef>
              <a:spcAft>
                <a:spcPts val="1000"/>
              </a:spcAft>
              <a:buSzPct val="75000"/>
              <a:buNone/>
            </a:pP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Helvetica Neue Medium"/>
                <a:cs typeface="Helvetica Neue Medium"/>
              </a:rPr>
              <a:t>CTO</a:t>
            </a:r>
          </a:p>
        </p:txBody>
      </p:sp>
      <p:sp>
        <p:nvSpPr>
          <p:cNvPr id="46" name="Text Placeholder 3"/>
          <p:cNvSpPr txBox="1">
            <a:spLocks/>
          </p:cNvSpPr>
          <p:nvPr/>
        </p:nvSpPr>
        <p:spPr>
          <a:xfrm>
            <a:off x="127229" y="2518305"/>
            <a:ext cx="1734554" cy="50020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00"/>
              </a:spcBef>
              <a:spcAft>
                <a:spcPts val="1000"/>
              </a:spcAft>
              <a:buSzPct val="75000"/>
              <a:buNone/>
            </a:pPr>
            <a:r>
              <a:rPr lang="en-US" sz="1600" dirty="0">
                <a:latin typeface="Helvetica Neue Light"/>
                <a:cs typeface="Helvetica Neue Light"/>
              </a:rPr>
              <a:t>Software Engineer</a:t>
            </a:r>
          </a:p>
        </p:txBody>
      </p:sp>
      <p:sp>
        <p:nvSpPr>
          <p:cNvPr id="47" name="Text Placeholder 3"/>
          <p:cNvSpPr txBox="1">
            <a:spLocks/>
          </p:cNvSpPr>
          <p:nvPr/>
        </p:nvSpPr>
        <p:spPr>
          <a:xfrm>
            <a:off x="383470" y="3414972"/>
            <a:ext cx="2504891" cy="50020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00"/>
              </a:spcBef>
              <a:spcAft>
                <a:spcPts val="1000"/>
              </a:spcAft>
              <a:buSzPct val="75000"/>
              <a:buNone/>
            </a:pPr>
            <a:r>
              <a:rPr lang="en-US" sz="2800" dirty="0">
                <a:solidFill>
                  <a:schemeClr val="accent3"/>
                </a:solidFill>
                <a:latin typeface="Helvetica Neue Thin"/>
                <a:cs typeface="Helvetica Neue Thin"/>
              </a:rPr>
              <a:t>VP Engineering</a:t>
            </a:r>
          </a:p>
        </p:txBody>
      </p:sp>
      <p:sp>
        <p:nvSpPr>
          <p:cNvPr id="48" name="Text Placeholder 3"/>
          <p:cNvSpPr txBox="1">
            <a:spLocks/>
          </p:cNvSpPr>
          <p:nvPr/>
        </p:nvSpPr>
        <p:spPr>
          <a:xfrm>
            <a:off x="53249" y="4067251"/>
            <a:ext cx="2504891" cy="50020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00"/>
              </a:spcBef>
              <a:spcAft>
                <a:spcPts val="1000"/>
              </a:spcAft>
              <a:buSzPct val="75000"/>
              <a:buNone/>
            </a:pPr>
            <a:r>
              <a:rPr lang="en-US" sz="1600" i="1" dirty="0">
                <a:solidFill>
                  <a:schemeClr val="tx2"/>
                </a:solidFill>
                <a:latin typeface="Helvetica Neue Light"/>
                <a:cs typeface="Helvetica Neue Light"/>
              </a:rPr>
              <a:t>VP Offshore Product Development</a:t>
            </a:r>
          </a:p>
        </p:txBody>
      </p:sp>
      <p:sp>
        <p:nvSpPr>
          <p:cNvPr id="49" name="Text Placeholder 3"/>
          <p:cNvSpPr txBox="1">
            <a:spLocks/>
          </p:cNvSpPr>
          <p:nvPr/>
        </p:nvSpPr>
        <p:spPr>
          <a:xfrm>
            <a:off x="1172082" y="1717347"/>
            <a:ext cx="2504891" cy="50020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00"/>
              </a:spcBef>
              <a:spcAft>
                <a:spcPts val="1000"/>
              </a:spcAft>
              <a:buSzPct val="75000"/>
              <a:buNone/>
            </a:pPr>
            <a:r>
              <a:rPr lang="en-US" dirty="0">
                <a:solidFill>
                  <a:schemeClr val="accent3"/>
                </a:solidFill>
                <a:latin typeface="Helvetica Neue Thin"/>
                <a:cs typeface="Helvetica Neue Thin"/>
              </a:rPr>
              <a:t>Architect</a:t>
            </a:r>
          </a:p>
        </p:txBody>
      </p:sp>
      <p:sp>
        <p:nvSpPr>
          <p:cNvPr id="50" name="Text Placeholder 3"/>
          <p:cNvSpPr txBox="1">
            <a:spLocks/>
          </p:cNvSpPr>
          <p:nvPr/>
        </p:nvSpPr>
        <p:spPr>
          <a:xfrm>
            <a:off x="2314886" y="4213354"/>
            <a:ext cx="1635916" cy="50020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00"/>
              </a:spcBef>
              <a:spcAft>
                <a:spcPts val="1000"/>
              </a:spcAft>
              <a:buSzPct val="75000"/>
              <a:buNone/>
            </a:pPr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Helvetica Neue Light"/>
                <a:cs typeface="Helvetica Neue Light"/>
              </a:rPr>
              <a:t>Consultant</a:t>
            </a:r>
          </a:p>
        </p:txBody>
      </p:sp>
      <p:sp>
        <p:nvSpPr>
          <p:cNvPr id="51" name="Text Placeholder 3"/>
          <p:cNvSpPr txBox="1">
            <a:spLocks/>
          </p:cNvSpPr>
          <p:nvPr/>
        </p:nvSpPr>
        <p:spPr>
          <a:xfrm>
            <a:off x="2025775" y="2337338"/>
            <a:ext cx="1638865" cy="50020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00"/>
              </a:spcBef>
              <a:spcAft>
                <a:spcPts val="1000"/>
              </a:spcAft>
              <a:buSzPct val="75000"/>
              <a:buNone/>
            </a:pPr>
            <a:r>
              <a:rPr lang="en-US" sz="2000" dirty="0">
                <a:solidFill>
                  <a:schemeClr val="accent5">
                    <a:lumMod val="75000"/>
                  </a:schemeClr>
                </a:solidFill>
                <a:latin typeface="Helvetica Neue Thin"/>
                <a:cs typeface="Helvetica Neue Thin"/>
              </a:rPr>
              <a:t>Designer</a:t>
            </a:r>
          </a:p>
        </p:txBody>
      </p:sp>
      <p:sp>
        <p:nvSpPr>
          <p:cNvPr id="52" name="Text Placeholder 3"/>
          <p:cNvSpPr txBox="1">
            <a:spLocks/>
          </p:cNvSpPr>
          <p:nvPr/>
        </p:nvSpPr>
        <p:spPr>
          <a:xfrm>
            <a:off x="3094753" y="3389326"/>
            <a:ext cx="1698539" cy="50020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00"/>
              </a:spcBef>
              <a:spcAft>
                <a:spcPts val="1000"/>
              </a:spcAft>
              <a:buSzPct val="75000"/>
              <a:buNone/>
            </a:pPr>
            <a:r>
              <a:rPr lang="en-US" sz="1400" dirty="0">
                <a:latin typeface="Helvetica Neue Light"/>
                <a:cs typeface="Helvetica Neue Light"/>
              </a:rPr>
              <a:t>Director, Web Applications Development</a:t>
            </a:r>
          </a:p>
        </p:txBody>
      </p:sp>
      <p:sp>
        <p:nvSpPr>
          <p:cNvPr id="53" name="Text Placeholder 3"/>
          <p:cNvSpPr txBox="1">
            <a:spLocks/>
          </p:cNvSpPr>
          <p:nvPr/>
        </p:nvSpPr>
        <p:spPr>
          <a:xfrm>
            <a:off x="1515964" y="2895581"/>
            <a:ext cx="2798838" cy="50020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00"/>
              </a:spcBef>
              <a:spcAft>
                <a:spcPts val="1000"/>
              </a:spcAft>
              <a:buSzPct val="75000"/>
              <a:buNone/>
            </a:pPr>
            <a:r>
              <a:rPr lang="en-US" sz="2000" dirty="0">
                <a:solidFill>
                  <a:srgbClr val="F69264"/>
                </a:solidFill>
                <a:latin typeface="Helvetica Neue Light"/>
                <a:cs typeface="Helvetica Neue Light"/>
              </a:rPr>
              <a:t>Director, </a:t>
            </a:r>
            <a:r>
              <a:rPr lang="en-US" sz="2000" dirty="0" err="1">
                <a:solidFill>
                  <a:srgbClr val="F69264"/>
                </a:solidFill>
                <a:latin typeface="Helvetica Neue Light"/>
                <a:cs typeface="Helvetica Neue Light"/>
              </a:rPr>
              <a:t>DevOps</a:t>
            </a:r>
            <a:endParaRPr lang="en-US" sz="2000" dirty="0">
              <a:solidFill>
                <a:srgbClr val="F69264"/>
              </a:solidFill>
              <a:latin typeface="Helvetica Neue Light"/>
              <a:cs typeface="Helvetica Neue Light"/>
            </a:endParaRPr>
          </a:p>
        </p:txBody>
      </p:sp>
      <p:sp>
        <p:nvSpPr>
          <p:cNvPr id="54" name="Text Placeholder 3"/>
          <p:cNvSpPr txBox="1">
            <a:spLocks/>
          </p:cNvSpPr>
          <p:nvPr/>
        </p:nvSpPr>
        <p:spPr>
          <a:xfrm>
            <a:off x="5560248" y="1189545"/>
            <a:ext cx="3452309" cy="50020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00"/>
              </a:spcBef>
              <a:spcAft>
                <a:spcPts val="1000"/>
              </a:spcAft>
              <a:buSzPct val="75000"/>
              <a:buNone/>
            </a:pPr>
            <a:r>
              <a:rPr lang="en-US" sz="1600" dirty="0">
                <a:solidFill>
                  <a:schemeClr val="accent3"/>
                </a:solidFill>
                <a:latin typeface="Helvetica Neue Thin"/>
                <a:cs typeface="Helvetica Neue Thin"/>
              </a:rPr>
              <a:t>Director of Quality, Process and Test</a:t>
            </a:r>
          </a:p>
        </p:txBody>
      </p:sp>
      <p:sp>
        <p:nvSpPr>
          <p:cNvPr id="55" name="Text Placeholder 3"/>
          <p:cNvSpPr txBox="1">
            <a:spLocks/>
          </p:cNvSpPr>
          <p:nvPr/>
        </p:nvSpPr>
        <p:spPr>
          <a:xfrm>
            <a:off x="6026811" y="1577950"/>
            <a:ext cx="2504891" cy="50020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00"/>
              </a:spcBef>
              <a:spcAft>
                <a:spcPts val="1000"/>
              </a:spcAft>
              <a:buSzPct val="75000"/>
              <a:buNone/>
            </a:pPr>
            <a:r>
              <a:rPr lang="en-US" sz="1600" i="1" dirty="0">
                <a:solidFill>
                  <a:schemeClr val="tx2"/>
                </a:solidFill>
                <a:latin typeface="Helvetica Neue Light"/>
                <a:cs typeface="Helvetica Neue Light"/>
              </a:rPr>
              <a:t>Manager of Current Product Engineering</a:t>
            </a:r>
          </a:p>
        </p:txBody>
      </p:sp>
      <p:sp>
        <p:nvSpPr>
          <p:cNvPr id="56" name="Text Placeholder 3"/>
          <p:cNvSpPr txBox="1">
            <a:spLocks/>
          </p:cNvSpPr>
          <p:nvPr/>
        </p:nvSpPr>
        <p:spPr>
          <a:xfrm>
            <a:off x="3935123" y="2316155"/>
            <a:ext cx="3072793" cy="81766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000"/>
              </a:spcAft>
              <a:buNone/>
            </a:pPr>
            <a:r>
              <a:rPr lang="en-US" sz="1800" dirty="0">
                <a:solidFill>
                  <a:schemeClr val="accent5">
                    <a:lumMod val="75000"/>
                  </a:schemeClr>
                </a:solidFill>
                <a:latin typeface="Helvetica Neue Medium"/>
                <a:cs typeface="Helvetica Neue Medium"/>
              </a:rPr>
              <a:t>Head of IT &amp; Enterprise Applications Development</a:t>
            </a:r>
          </a:p>
        </p:txBody>
      </p:sp>
      <p:sp>
        <p:nvSpPr>
          <p:cNvPr id="57" name="Text Placeholder 3"/>
          <p:cNvSpPr txBox="1">
            <a:spLocks/>
          </p:cNvSpPr>
          <p:nvPr/>
        </p:nvSpPr>
        <p:spPr>
          <a:xfrm>
            <a:off x="6908551" y="2382904"/>
            <a:ext cx="2030466" cy="50020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00"/>
              </a:spcBef>
              <a:spcAft>
                <a:spcPts val="1000"/>
              </a:spcAft>
              <a:buSzPct val="75000"/>
              <a:buNone/>
            </a:pPr>
            <a:r>
              <a:rPr lang="en-US" sz="1600" dirty="0">
                <a:latin typeface="Helvetica Neue Light"/>
                <a:cs typeface="Helvetica Neue Light"/>
              </a:rPr>
              <a:t>Head of User Experience Design</a:t>
            </a:r>
          </a:p>
        </p:txBody>
      </p:sp>
      <p:sp>
        <p:nvSpPr>
          <p:cNvPr id="58" name="Text Placeholder 3"/>
          <p:cNvSpPr txBox="1">
            <a:spLocks/>
          </p:cNvSpPr>
          <p:nvPr/>
        </p:nvSpPr>
        <p:spPr>
          <a:xfrm>
            <a:off x="4766958" y="3105497"/>
            <a:ext cx="1896051" cy="50020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00"/>
              </a:spcBef>
              <a:spcAft>
                <a:spcPts val="1000"/>
              </a:spcAft>
              <a:buSzPct val="75000"/>
              <a:buNone/>
            </a:pPr>
            <a:r>
              <a:rPr lang="en-US" sz="1800" i="1" dirty="0">
                <a:latin typeface="Helvetica Neue Light"/>
                <a:cs typeface="Helvetica Neue Light"/>
              </a:rPr>
              <a:t>Head of Technical Writing</a:t>
            </a:r>
          </a:p>
        </p:txBody>
      </p:sp>
      <p:sp>
        <p:nvSpPr>
          <p:cNvPr id="59" name="Text Placeholder 3"/>
          <p:cNvSpPr txBox="1">
            <a:spLocks/>
          </p:cNvSpPr>
          <p:nvPr/>
        </p:nvSpPr>
        <p:spPr>
          <a:xfrm>
            <a:off x="6528855" y="3212572"/>
            <a:ext cx="2504891" cy="808824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00"/>
              </a:spcBef>
              <a:spcAft>
                <a:spcPts val="1000"/>
              </a:spcAft>
              <a:buSzPct val="75000"/>
              <a:buNone/>
            </a:pPr>
            <a:r>
              <a:rPr lang="en-US" sz="2000" dirty="0">
                <a:solidFill>
                  <a:schemeClr val="accent3"/>
                </a:solidFill>
                <a:latin typeface="Helvetica Neue Thin"/>
                <a:cs typeface="Helvetica Neue Thin"/>
              </a:rPr>
              <a:t>Acting Head of Product Support</a:t>
            </a:r>
          </a:p>
        </p:txBody>
      </p:sp>
      <p:sp>
        <p:nvSpPr>
          <p:cNvPr id="60" name="Text Placeholder 3"/>
          <p:cNvSpPr txBox="1">
            <a:spLocks/>
          </p:cNvSpPr>
          <p:nvPr/>
        </p:nvSpPr>
        <p:spPr>
          <a:xfrm>
            <a:off x="4350656" y="3991167"/>
            <a:ext cx="2494044" cy="695837"/>
          </a:xfrm>
          <a:prstGeom prst="rect">
            <a:avLst/>
          </a:prstGeom>
        </p:spPr>
        <p:txBody>
          <a:bodyPr lIns="0" tIns="0" rIns="0" bIns="0" anchor="t" anchorCtr="0"/>
          <a:lstStyle>
            <a:lvl1pPr marL="169863" marR="0" indent="-169863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Pct val="75000"/>
              <a:buFont typeface="Arial"/>
              <a:buChar char="•"/>
              <a:tabLst/>
              <a:defRPr sz="1600" b="0" i="0" kern="1000" spc="0" baseline="0">
                <a:solidFill>
                  <a:schemeClr val="tx1"/>
                </a:solidFill>
                <a:latin typeface="Helvetica Neue Light"/>
                <a:ea typeface="+mn-ea"/>
                <a:cs typeface="Helvetica Neue Light"/>
              </a:defRPr>
            </a:lvl1pPr>
            <a:lvl2pPr marL="577850" indent="-239713" algn="l" defTabSz="457200" rtl="0" eaLnBrk="0" fontAlgn="base" hangingPunct="0">
              <a:spcBef>
                <a:spcPts val="200"/>
              </a:spcBef>
              <a:spcAft>
                <a:spcPts val="400"/>
              </a:spcAft>
              <a:buSzPct val="80000"/>
              <a:buFont typeface="Lucida Grande"/>
              <a:buChar char="-"/>
              <a:defRPr sz="1400" b="0" i="0" kern="1200" baseline="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2pPr>
            <a:lvl3pPr marL="9144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000"/>
              </a:spcAft>
              <a:buNone/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Sales &amp; Technical Sales Support</a:t>
            </a:r>
          </a:p>
        </p:txBody>
      </p:sp>
    </p:spTree>
    <p:extLst>
      <p:ext uri="{BB962C8B-B14F-4D97-AF65-F5344CB8AC3E}">
        <p14:creationId xmlns:p14="http://schemas.microsoft.com/office/powerpoint/2010/main" val="84745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492"/>
          <p:cNvSpPr txBox="1">
            <a:spLocks/>
          </p:cNvSpPr>
          <p:nvPr/>
        </p:nvSpPr>
        <p:spPr>
          <a:xfrm>
            <a:off x="1082202" y="1518211"/>
            <a:ext cx="7198561" cy="15077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600"/>
              </a:spcAft>
              <a:buClr>
                <a:schemeClr val="lt1"/>
              </a:buClr>
              <a:buSzPct val="80000"/>
              <a:buNone/>
            </a:pPr>
            <a:r>
              <a:rPr lang="en-US" sz="4800" dirty="0">
                <a:solidFill>
                  <a:schemeClr val="lt1"/>
                </a:solidFill>
                <a:latin typeface="Helvetica Neue Thin"/>
                <a:ea typeface="Arial"/>
                <a:cs typeface="Helvetica Neue Thin"/>
                <a:sym typeface="Arial"/>
              </a:rPr>
              <a:t>The Steve Jobs | </a:t>
            </a:r>
            <a:r>
              <a:rPr lang="en-US" sz="4800" dirty="0" err="1">
                <a:solidFill>
                  <a:schemeClr val="lt1"/>
                </a:solidFill>
                <a:latin typeface="Helvetica Neue Thin"/>
                <a:ea typeface="Arial"/>
                <a:cs typeface="Helvetica Neue Thin"/>
                <a:sym typeface="Arial"/>
              </a:rPr>
              <a:t>NeXt</a:t>
            </a:r>
            <a:r>
              <a:rPr lang="en-US" sz="4800" dirty="0">
                <a:solidFill>
                  <a:schemeClr val="lt1"/>
                </a:solidFill>
                <a:latin typeface="Helvetica Neue Thin"/>
                <a:ea typeface="Arial"/>
                <a:cs typeface="Helvetica Neue Thin"/>
                <a:sym typeface="Arial"/>
              </a:rPr>
              <a:t> era</a:t>
            </a:r>
            <a:br>
              <a:rPr lang="en-US" sz="4800" dirty="0">
                <a:solidFill>
                  <a:schemeClr val="lt1"/>
                </a:solidFill>
                <a:latin typeface="Helvetica Neue Thin"/>
                <a:ea typeface="Arial"/>
                <a:cs typeface="Helvetica Neue Thin"/>
                <a:sym typeface="Arial"/>
              </a:rPr>
            </a:br>
            <a:r>
              <a:rPr lang="en-US" sz="4800" dirty="0">
                <a:solidFill>
                  <a:schemeClr val="lt1"/>
                </a:solidFill>
                <a:latin typeface="Helvetica Neue Thin"/>
                <a:ea typeface="Arial"/>
                <a:cs typeface="Helvetica Neue Thin"/>
                <a:sym typeface="Arial"/>
              </a:rPr>
              <a:t>(1993-1998)</a:t>
            </a:r>
          </a:p>
        </p:txBody>
      </p:sp>
    </p:spTree>
    <p:extLst>
      <p:ext uri="{BB962C8B-B14F-4D97-AF65-F5344CB8AC3E}">
        <p14:creationId xmlns:p14="http://schemas.microsoft.com/office/powerpoint/2010/main" val="26048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NeXT | Apple Years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946" y="1164988"/>
            <a:ext cx="6995160" cy="3018938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4736429" y="2187835"/>
            <a:ext cx="346289" cy="342900"/>
          </a:xfrm>
          <a:prstGeom prst="ellipse">
            <a:avLst/>
          </a:prstGeom>
          <a:ln w="28575" cmpd="sng">
            <a:solidFill>
              <a:schemeClr val="accent6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5398947" y="2964880"/>
            <a:ext cx="683438" cy="685800"/>
          </a:xfrm>
          <a:prstGeom prst="ellipse">
            <a:avLst/>
          </a:prstGeom>
          <a:ln w="28575" cmpd="sng">
            <a:solidFill>
              <a:schemeClr val="accent6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896" y="766942"/>
            <a:ext cx="574897" cy="307777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Helvetica Neue Light"/>
                <a:cs typeface="Helvetica Neue Light"/>
              </a:rPr>
              <a:t>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44873" y="4253795"/>
            <a:ext cx="1014759" cy="523220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Helvetica Neue Light"/>
                <a:cs typeface="Helvetica Neue Light"/>
              </a:rPr>
              <a:t>Steve Jobs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3101" y="4222444"/>
            <a:ext cx="662432" cy="576415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5744873" y="3656780"/>
            <a:ext cx="0" cy="1089861"/>
          </a:xfrm>
          <a:prstGeom prst="straightConnector1">
            <a:avLst/>
          </a:prstGeom>
          <a:ln w="28575" cmpd="sng">
            <a:solidFill>
              <a:schemeClr val="accent6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4916896" y="878945"/>
            <a:ext cx="0" cy="1292468"/>
          </a:xfrm>
          <a:prstGeom prst="straightConnector1">
            <a:avLst/>
          </a:prstGeom>
          <a:ln w="28575" cmpd="sng">
            <a:solidFill>
              <a:schemeClr val="accent6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001362" y="4260876"/>
            <a:ext cx="34968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Helvetica Neue Thin"/>
                <a:cs typeface="Helvetica Neue Thin"/>
              </a:rPr>
              <a:t>NeXT Software, 1993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7570" y="4505235"/>
            <a:ext cx="28520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 Neue Thin"/>
                <a:cs typeface="Helvetica Neue Thin"/>
              </a:rPr>
              <a:t>(NeXT Logo Courtesy </a:t>
            </a:r>
            <a:r>
              <a:rPr lang="en-US" sz="1400" dirty="0" err="1">
                <a:latin typeface="Helvetica Neue Thin"/>
                <a:cs typeface="Helvetica Neue Thin"/>
              </a:rPr>
              <a:t>wikipedia.org</a:t>
            </a:r>
            <a:r>
              <a:rPr lang="en-US" sz="1400" dirty="0">
                <a:latin typeface="Helvetica Neue Thin"/>
                <a:cs typeface="Helvetica Neue Thin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9392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How I first met Steve Jobs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947" y="1170082"/>
            <a:ext cx="3968931" cy="303440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75893" y="1170082"/>
            <a:ext cx="3308213" cy="302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811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71"/>
          <p:cNvGrpSpPr/>
          <p:nvPr/>
        </p:nvGrpSpPr>
        <p:grpSpPr>
          <a:xfrm>
            <a:off x="2634059" y="1020461"/>
            <a:ext cx="2969919" cy="3726482"/>
            <a:chOff x="2622719" y="1156529"/>
            <a:chExt cx="2969919" cy="3726482"/>
          </a:xfrm>
        </p:grpSpPr>
        <p:sp>
          <p:nvSpPr>
            <p:cNvPr id="48" name="Rectangle 47"/>
            <p:cNvSpPr/>
            <p:nvPr/>
          </p:nvSpPr>
          <p:spPr>
            <a:xfrm>
              <a:off x="2868646" y="1616162"/>
              <a:ext cx="2452028" cy="326684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897942" y="1156529"/>
              <a:ext cx="4573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accent3"/>
                  </a:solidFill>
                  <a:latin typeface="Helvetica Neue Medium"/>
                  <a:cs typeface="Helvetica Neue Medium"/>
                </a:rPr>
                <a:t>ME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622719" y="1156529"/>
              <a:ext cx="5839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accent3"/>
                  </a:solidFill>
                  <a:latin typeface="Helvetica Neue"/>
                  <a:cs typeface="Helvetica Neue"/>
                </a:rPr>
                <a:t>1993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5008683" y="1156529"/>
              <a:ext cx="5839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accent3"/>
                  </a:solidFill>
                  <a:latin typeface="Helvetica Neue"/>
                  <a:cs typeface="Helvetica Neue"/>
                </a:rPr>
                <a:t>1998</a:t>
              </a:r>
            </a:p>
          </p:txBody>
        </p:sp>
        <p:cxnSp>
          <p:nvCxnSpPr>
            <p:cNvPr id="60" name="Straight Connector 59"/>
            <p:cNvCxnSpPr/>
            <p:nvPr/>
          </p:nvCxnSpPr>
          <p:spPr>
            <a:xfrm flipH="1">
              <a:off x="2879986" y="1529342"/>
              <a:ext cx="2452030" cy="0"/>
            </a:xfrm>
            <a:prstGeom prst="line">
              <a:avLst/>
            </a:prstGeom>
            <a:ln w="19050" cmpd="sng">
              <a:solidFill>
                <a:schemeClr val="accent2"/>
              </a:solidFill>
              <a:headEnd type="oval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69"/>
            <p:cNvSpPr/>
            <p:nvPr/>
          </p:nvSpPr>
          <p:spPr>
            <a:xfrm>
              <a:off x="2841097" y="1473429"/>
              <a:ext cx="98430" cy="9843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>
              <a:off x="5280097" y="1473429"/>
              <a:ext cx="98430" cy="9843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7" name="Straight Connector 46"/>
          <p:cNvCxnSpPr/>
          <p:nvPr/>
        </p:nvCxnSpPr>
        <p:spPr>
          <a:xfrm>
            <a:off x="6603919" y="2533695"/>
            <a:ext cx="16918" cy="1190135"/>
          </a:xfrm>
          <a:prstGeom prst="line">
            <a:avLst/>
          </a:prstGeom>
          <a:ln w="190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9" name="Picture 38" descr="01original_ipod_1711061i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52777" y="1732251"/>
            <a:ext cx="679740" cy="716253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521760" y="2495214"/>
            <a:ext cx="0" cy="666476"/>
          </a:xfrm>
          <a:prstGeom prst="line">
            <a:avLst/>
          </a:prstGeom>
          <a:ln w="190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201811" y="2495214"/>
            <a:ext cx="0" cy="666476"/>
          </a:xfrm>
          <a:prstGeom prst="line">
            <a:avLst/>
          </a:prstGeom>
          <a:ln w="190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232651" y="2495214"/>
            <a:ext cx="0" cy="1190135"/>
          </a:xfrm>
          <a:prstGeom prst="line">
            <a:avLst/>
          </a:prstGeom>
          <a:ln w="190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798340" y="2495214"/>
            <a:ext cx="0" cy="666476"/>
          </a:xfrm>
          <a:prstGeom prst="line">
            <a:avLst/>
          </a:prstGeom>
          <a:ln w="190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20" idx="0"/>
          </p:cNvCxnSpPr>
          <p:nvPr/>
        </p:nvCxnSpPr>
        <p:spPr>
          <a:xfrm>
            <a:off x="4756064" y="2595350"/>
            <a:ext cx="7034" cy="582474"/>
          </a:xfrm>
          <a:prstGeom prst="line">
            <a:avLst/>
          </a:prstGeom>
          <a:ln w="190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766208" y="2495214"/>
            <a:ext cx="0" cy="666476"/>
          </a:xfrm>
          <a:prstGeom prst="line">
            <a:avLst/>
          </a:prstGeom>
          <a:ln w="190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417693" y="2496408"/>
            <a:ext cx="0" cy="666476"/>
          </a:xfrm>
          <a:prstGeom prst="line">
            <a:avLst/>
          </a:prstGeom>
          <a:ln w="190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Steve Jobs | Apple Timeline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May 26, 2016</a:t>
            </a:r>
          </a:p>
        </p:txBody>
      </p:sp>
      <p:sp>
        <p:nvSpPr>
          <p:cNvPr id="6" name="Rectangle 5"/>
          <p:cNvSpPr/>
          <p:nvPr/>
        </p:nvSpPr>
        <p:spPr>
          <a:xfrm>
            <a:off x="508934" y="2830282"/>
            <a:ext cx="7965397" cy="49215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49648" y="3177824"/>
            <a:ext cx="583955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latin typeface="Helvetica Neue"/>
                <a:cs typeface="Helvetica Neue"/>
              </a:rPr>
              <a:t>1976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34878" y="3177824"/>
            <a:ext cx="583955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latin typeface="Helvetica Neue"/>
                <a:cs typeface="Helvetica Neue"/>
              </a:rPr>
              <a:t>1985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41014" y="1649640"/>
            <a:ext cx="123897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Helvetica Neue Thin"/>
                <a:cs typeface="Helvetica Neue Thin"/>
              </a:rPr>
              <a:t>Jobs leaves</a:t>
            </a:r>
          </a:p>
          <a:p>
            <a:pPr algn="ctr"/>
            <a:r>
              <a:rPr lang="en-US" sz="1400" dirty="0">
                <a:latin typeface="Helvetica Neue Thin"/>
                <a:cs typeface="Helvetica Neue Thin"/>
              </a:rPr>
              <a:t>Apple, founds</a:t>
            </a:r>
          </a:p>
          <a:p>
            <a:pPr algn="ctr"/>
            <a:r>
              <a:rPr lang="en-US" sz="1400" dirty="0">
                <a:latin typeface="Helvetica Neue Thin"/>
                <a:cs typeface="Helvetica Neue Thin"/>
              </a:rPr>
              <a:t>NeXT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87738" y="3177824"/>
            <a:ext cx="5839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latin typeface="Helvetica Neue"/>
                <a:cs typeface="Helvetica Neue"/>
              </a:rPr>
              <a:t>1996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05788" y="3515906"/>
            <a:ext cx="9851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Helvetica Neue Thin"/>
                <a:cs typeface="Helvetica Neue Thin"/>
              </a:rPr>
              <a:t>Apple buys</a:t>
            </a:r>
          </a:p>
          <a:p>
            <a:pPr algn="ctr"/>
            <a:r>
              <a:rPr lang="en-US" sz="1400" dirty="0">
                <a:latin typeface="Helvetica Neue Thin"/>
                <a:cs typeface="Helvetica Neue Thin"/>
              </a:rPr>
              <a:t>NeXT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71120" y="3177824"/>
            <a:ext cx="5839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latin typeface="Helvetica Neue"/>
                <a:cs typeface="Helvetica Neue"/>
              </a:rPr>
              <a:t>1997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84075" y="1648094"/>
            <a:ext cx="11452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Helvetica Neue Thin"/>
                <a:cs typeface="Helvetica Neue Thin"/>
              </a:rPr>
              <a:t>Jobs becomes Apple CEO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19751" y="3177824"/>
            <a:ext cx="583955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latin typeface="Helvetica Neue"/>
                <a:cs typeface="Helvetica Neue"/>
              </a:rPr>
              <a:t>2001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32013" y="3515906"/>
            <a:ext cx="9829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Helvetica Neue Thin"/>
                <a:cs typeface="Helvetica Neue Thin"/>
              </a:rPr>
              <a:t>Apple ships first iPod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33572" y="3177824"/>
            <a:ext cx="583955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latin typeface="Helvetica Neue"/>
                <a:cs typeface="Helvetica Neue"/>
              </a:rPr>
              <a:t>2007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183312" y="1649640"/>
            <a:ext cx="9649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Helvetica Neue Thin"/>
                <a:cs typeface="Helvetica Neue Thin"/>
              </a:rPr>
              <a:t>Apple ships first iPhone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19920" y="3177824"/>
            <a:ext cx="583955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latin typeface="Helvetica Neue"/>
                <a:cs typeface="Helvetica Neue"/>
              </a:rPr>
              <a:t>2010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50231" y="3515906"/>
            <a:ext cx="9649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Helvetica Neue Thin"/>
                <a:cs typeface="Helvetica Neue Thin"/>
              </a:rPr>
              <a:t>Apple ships first </a:t>
            </a:r>
            <a:r>
              <a:rPr lang="en-US" sz="1400" dirty="0" err="1">
                <a:latin typeface="Helvetica Neue Thin"/>
                <a:cs typeface="Helvetica Neue Thin"/>
              </a:rPr>
              <a:t>iPad</a:t>
            </a:r>
            <a:endParaRPr lang="en-US" sz="1400" dirty="0">
              <a:latin typeface="Helvetica Neue Thin"/>
              <a:cs typeface="Helvetica Neue Thin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695004" y="1659375"/>
            <a:ext cx="10661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Helvetica Neue Thin"/>
                <a:cs typeface="Helvetica Neue Thin"/>
              </a:rPr>
              <a:t>Steve Jobs dies at age 56</a:t>
            </a:r>
          </a:p>
        </p:txBody>
      </p:sp>
      <p:pic>
        <p:nvPicPr>
          <p:cNvPr id="34" name="Picture 33" descr="Apple_Computer_Logo_rainbow.svg.png"/>
          <p:cNvPicPr>
            <a:picLocks noChangeAspect="1"/>
          </p:cNvPicPr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7738" y="1620894"/>
            <a:ext cx="652072" cy="717280"/>
          </a:xfrm>
          <a:prstGeom prst="rect">
            <a:avLst/>
          </a:prstGeom>
        </p:spPr>
      </p:pic>
      <p:pic>
        <p:nvPicPr>
          <p:cNvPr id="35" name="Picture 34" descr="Next-logo.png"/>
          <p:cNvPicPr>
            <a:picLocks noChangeAspect="1"/>
          </p:cNvPicPr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2049" y="3768535"/>
            <a:ext cx="681678" cy="848666"/>
          </a:xfrm>
          <a:prstGeom prst="rect">
            <a:avLst/>
          </a:prstGeom>
        </p:spPr>
      </p:pic>
      <p:pic>
        <p:nvPicPr>
          <p:cNvPr id="37" name="Picture 36" descr="S8l2x.jpg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73" y="1373594"/>
            <a:ext cx="937548" cy="11764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5504" y="3550150"/>
            <a:ext cx="8475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Helvetica Neue Thin"/>
                <a:cs typeface="Helvetica Neue Thin"/>
              </a:rPr>
              <a:t>Apple</a:t>
            </a:r>
          </a:p>
          <a:p>
            <a:pPr algn="ctr"/>
            <a:r>
              <a:rPr lang="en-US" sz="1400" dirty="0">
                <a:latin typeface="Helvetica Neue Thin"/>
                <a:cs typeface="Helvetica Neue Thin"/>
              </a:rPr>
              <a:t>Founded</a:t>
            </a:r>
          </a:p>
        </p:txBody>
      </p:sp>
      <p:pic>
        <p:nvPicPr>
          <p:cNvPr id="38" name="Picture 37" descr="SteveJobs-Macworld.jpg"/>
          <p:cNvPicPr>
            <a:picLocks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65903" y="3785485"/>
            <a:ext cx="814158" cy="827349"/>
          </a:xfrm>
          <a:prstGeom prst="ellipse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929696" y="3177824"/>
            <a:ext cx="583955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latin typeface="Helvetica Neue"/>
                <a:cs typeface="Helvetica Neue"/>
              </a:rPr>
              <a:t>2011</a:t>
            </a:r>
          </a:p>
        </p:txBody>
      </p:sp>
      <p:pic>
        <p:nvPicPr>
          <p:cNvPr id="40" name="Picture 39" descr="original-apple-iphone.jpg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99338" y="3781686"/>
            <a:ext cx="414464" cy="812633"/>
          </a:xfrm>
          <a:prstGeom prst="rect">
            <a:avLst/>
          </a:prstGeom>
        </p:spPr>
      </p:pic>
      <p:sp>
        <p:nvSpPr>
          <p:cNvPr id="7" name="Isosceles Triangle 6"/>
          <p:cNvSpPr/>
          <p:nvPr/>
        </p:nvSpPr>
        <p:spPr>
          <a:xfrm rot="5400000">
            <a:off x="8544031" y="2653199"/>
            <a:ext cx="208005" cy="405130"/>
          </a:xfrm>
          <a:prstGeom prst="triangl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Picture 45" descr="Apple_MB292LL_A_16GB_iPad_Tablet_674356.jpg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2312" y="1719195"/>
            <a:ext cx="507060" cy="643710"/>
          </a:xfrm>
          <a:prstGeom prst="rect">
            <a:avLst/>
          </a:prstGeom>
        </p:spPr>
      </p:pic>
      <p:cxnSp>
        <p:nvCxnSpPr>
          <p:cNvPr id="53" name="Straight Connector 52"/>
          <p:cNvCxnSpPr/>
          <p:nvPr/>
        </p:nvCxnSpPr>
        <p:spPr>
          <a:xfrm>
            <a:off x="4763098" y="3485601"/>
            <a:ext cx="0" cy="276391"/>
          </a:xfrm>
          <a:prstGeom prst="line">
            <a:avLst/>
          </a:prstGeom>
          <a:ln w="190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472545" y="2794435"/>
            <a:ext cx="98430" cy="9843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2183436" y="2794435"/>
            <a:ext cx="98430" cy="9843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3749125" y="2794435"/>
            <a:ext cx="98430" cy="9843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706849" y="2794435"/>
            <a:ext cx="98430" cy="9843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5716993" y="2794435"/>
            <a:ext cx="98430" cy="9843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6554704" y="2794435"/>
            <a:ext cx="98430" cy="9843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7368478" y="2794435"/>
            <a:ext cx="98430" cy="9843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8152596" y="2794435"/>
            <a:ext cx="98430" cy="9843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7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111824" y="1467557"/>
            <a:ext cx="4435234" cy="3419475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dirty="0"/>
              <a:t>Surround yourself with “A” players</a:t>
            </a:r>
          </a:p>
          <a:p>
            <a:pPr lvl="1">
              <a:spcAft>
                <a:spcPts val="200"/>
              </a:spcAft>
            </a:pPr>
            <a:r>
              <a:rPr lang="en-US" dirty="0"/>
              <a:t>Work with only the best people you can find: “A players attract A players; B players attract C players”</a:t>
            </a:r>
          </a:p>
          <a:p>
            <a:pPr lvl="1">
              <a:spcAft>
                <a:spcPts val="200"/>
              </a:spcAft>
            </a:pPr>
            <a:r>
              <a:rPr lang="en-US" dirty="0"/>
              <a:t>Challenge people</a:t>
            </a:r>
          </a:p>
          <a:p>
            <a:pPr lvl="1">
              <a:spcAft>
                <a:spcPts val="200"/>
              </a:spcAft>
            </a:pPr>
            <a:r>
              <a:rPr lang="en-US" dirty="0"/>
              <a:t>Set big goals and empower people so they can meet them</a:t>
            </a:r>
          </a:p>
          <a:p>
            <a:pPr lvl="1">
              <a:spcAft>
                <a:spcPts val="200"/>
              </a:spcAft>
            </a:pPr>
            <a:r>
              <a:rPr lang="en-US" dirty="0"/>
              <a:t>Don’t micromanage</a:t>
            </a:r>
          </a:p>
          <a:p>
            <a:pPr>
              <a:spcAft>
                <a:spcPts val="200"/>
              </a:spcAft>
            </a:pPr>
            <a:r>
              <a:rPr lang="en-US" dirty="0"/>
              <a:t>Set and insist on a “high bar”</a:t>
            </a:r>
          </a:p>
          <a:p>
            <a:pPr lvl="1">
              <a:spcAft>
                <a:spcPts val="200"/>
              </a:spcAft>
            </a:pPr>
            <a:r>
              <a:rPr lang="en-US" dirty="0"/>
              <a:t>Insist on a high standard of achievement</a:t>
            </a:r>
          </a:p>
          <a:p>
            <a:pPr lvl="1">
              <a:spcAft>
                <a:spcPts val="200"/>
              </a:spcAft>
            </a:pPr>
            <a:r>
              <a:rPr lang="en-US" dirty="0"/>
              <a:t>When something doesn’t measure up or isn’t right, say so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en-US" dirty="0"/>
              <a:t>The Steve Jobs I knew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May 26, 2016</a:t>
            </a:r>
          </a:p>
          <a:p>
            <a:endParaRPr lang="en-US" dirty="0"/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1633" y="1184092"/>
            <a:ext cx="2702862" cy="3369568"/>
          </a:xfrm>
          <a:prstGeom prst="rect">
            <a:avLst/>
          </a:prstGeom>
          <a:ln>
            <a:noFill/>
          </a:ln>
        </p:spPr>
      </p:pic>
      <p:sp>
        <p:nvSpPr>
          <p:cNvPr id="57" name="TextBox 56"/>
          <p:cNvSpPr txBox="1"/>
          <p:nvPr/>
        </p:nvSpPr>
        <p:spPr>
          <a:xfrm>
            <a:off x="1032444" y="963204"/>
            <a:ext cx="2392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Helvetica Neue Thin"/>
                <a:cs typeface="Helvetica Neue Thin"/>
              </a:rPr>
              <a:t>Management</a:t>
            </a:r>
          </a:p>
        </p:txBody>
      </p:sp>
    </p:spTree>
    <p:extLst>
      <p:ext uri="{BB962C8B-B14F-4D97-AF65-F5344CB8AC3E}">
        <p14:creationId xmlns:p14="http://schemas.microsoft.com/office/powerpoint/2010/main" val="820976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111824" y="1467557"/>
            <a:ext cx="2907352" cy="341947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Cultivate great taste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Learn to recognize and appreciate what’s good</a:t>
            </a:r>
            <a:br>
              <a:rPr lang="en-US" dirty="0"/>
            </a:br>
            <a:r>
              <a:rPr lang="en-US" dirty="0"/>
              <a:t>—not just in technology</a:t>
            </a:r>
          </a:p>
          <a:p>
            <a:pPr>
              <a:spcBef>
                <a:spcPts val="600"/>
              </a:spcBef>
            </a:pPr>
            <a:r>
              <a:rPr lang="en-US" dirty="0"/>
              <a:t>Remain human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“Famous brother”</a:t>
            </a:r>
          </a:p>
          <a:p>
            <a:pPr>
              <a:spcBef>
                <a:spcPts val="600"/>
              </a:spcBef>
            </a:pPr>
            <a:r>
              <a:rPr lang="en-US" dirty="0"/>
              <a:t>Love what you do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“If today was my last day…”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en-US" dirty="0"/>
              <a:t>The Steve Jobs I knew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May 26, 2016</a:t>
            </a:r>
          </a:p>
          <a:p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1032444" y="963204"/>
            <a:ext cx="2392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Helvetica Neue Thin"/>
                <a:cs typeface="Helvetica Neue Thin"/>
              </a:rPr>
              <a:t>Personal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6317" y="1184092"/>
            <a:ext cx="3838178" cy="337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554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492"/>
          <p:cNvSpPr txBox="1">
            <a:spLocks/>
          </p:cNvSpPr>
          <p:nvPr/>
        </p:nvSpPr>
        <p:spPr>
          <a:xfrm>
            <a:off x="1082202" y="1518211"/>
            <a:ext cx="7641642" cy="15077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600"/>
              </a:spcAft>
              <a:buClr>
                <a:schemeClr val="lt1"/>
              </a:buClr>
              <a:buSzPct val="80000"/>
              <a:buNone/>
            </a:pPr>
            <a:r>
              <a:rPr lang="en-US" sz="4800" dirty="0">
                <a:solidFill>
                  <a:schemeClr val="lt1"/>
                </a:solidFill>
                <a:latin typeface="Helvetica Neue Thin"/>
                <a:ea typeface="Arial"/>
                <a:cs typeface="Helvetica Neue Thin"/>
                <a:sym typeface="Arial"/>
              </a:rPr>
              <a:t>The next 30 years – </a:t>
            </a:r>
            <a:br>
              <a:rPr lang="en-US" sz="4800" dirty="0">
                <a:solidFill>
                  <a:schemeClr val="lt1"/>
                </a:solidFill>
                <a:latin typeface="Helvetica Neue Thin"/>
                <a:ea typeface="Arial"/>
                <a:cs typeface="Helvetica Neue Thin"/>
                <a:sym typeface="Arial"/>
              </a:rPr>
            </a:br>
            <a:r>
              <a:rPr lang="en-US" sz="4800" dirty="0">
                <a:solidFill>
                  <a:schemeClr val="lt1"/>
                </a:solidFill>
                <a:latin typeface="Helvetica Neue Thin"/>
                <a:ea typeface="Arial"/>
                <a:cs typeface="Helvetica Neue Thin"/>
                <a:sym typeface="Arial"/>
              </a:rPr>
              <a:t>what to expect for your career</a:t>
            </a:r>
          </a:p>
        </p:txBody>
      </p:sp>
    </p:spTree>
    <p:extLst>
      <p:ext uri="{BB962C8B-B14F-4D97-AF65-F5344CB8AC3E}">
        <p14:creationId xmlns:p14="http://schemas.microsoft.com/office/powerpoint/2010/main" val="284723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Trends that will shape the next 30 years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June 21 2016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3474" y="1268872"/>
            <a:ext cx="1995243" cy="539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tx2"/>
                </a:solidFill>
                <a:latin typeface="Helvetica Neue Thin"/>
                <a:cs typeface="Helvetica Neue Thin"/>
              </a:rPr>
              <a:t>Ubiquitous compute power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73101" y="1268872"/>
            <a:ext cx="1995243" cy="539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tx2"/>
                </a:solidFill>
                <a:latin typeface="Helvetica Neue Thin"/>
                <a:cs typeface="Helvetica Neue Thin"/>
              </a:rPr>
              <a:t>Software control over material objects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2638" y="4318506"/>
            <a:ext cx="2433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latin typeface="Helvetica Neue Thin"/>
                <a:cs typeface="Helvetica Neue Thin"/>
              </a:rPr>
              <a:t>Photo courtesy of: http://</a:t>
            </a:r>
            <a:r>
              <a:rPr lang="en-US" sz="600" dirty="0" err="1">
                <a:latin typeface="Helvetica Neue Thin"/>
                <a:cs typeface="Helvetica Neue Thin"/>
              </a:rPr>
              <a:t>dekhomobile.blogspot.com</a:t>
            </a:r>
            <a:r>
              <a:rPr lang="en-US" sz="600" dirty="0">
                <a:latin typeface="Helvetica Neue Thin"/>
                <a:cs typeface="Helvetica Neue Thin"/>
              </a:rPr>
              <a:t>/2011/11/latest-glass-mobile-phone-latest-</a:t>
            </a:r>
            <a:r>
              <a:rPr lang="en-US" sz="600" dirty="0" err="1">
                <a:latin typeface="Helvetica Neue Thin"/>
                <a:cs typeface="Helvetica Neue Thin"/>
              </a:rPr>
              <a:t>mobile.html</a:t>
            </a:r>
            <a:endParaRPr lang="en-US" sz="600" dirty="0">
              <a:latin typeface="Helvetica Neue Thin"/>
              <a:cs typeface="Helvetica Neue Thi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36165" y="4318506"/>
            <a:ext cx="243324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latin typeface="Helvetica Neue Thin"/>
                <a:cs typeface="Helvetica Neue Thin"/>
              </a:rPr>
              <a:t>Photo courtesy of : </a:t>
            </a:r>
            <a:r>
              <a:rPr lang="en-US" sz="600" dirty="0" err="1">
                <a:latin typeface="Helvetica Neue Thin"/>
                <a:cs typeface="Helvetica Neue Thin"/>
              </a:rPr>
              <a:t>www.elsevier.com</a:t>
            </a:r>
            <a:endParaRPr lang="en-US" sz="600" dirty="0">
              <a:latin typeface="Helvetica Neue Thin"/>
              <a:cs typeface="Helvetica Neue Thi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34523" y="1268872"/>
            <a:ext cx="2204677" cy="539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tx2"/>
                </a:solidFill>
                <a:latin typeface="Helvetica Neue Thin"/>
                <a:cs typeface="Helvetica Neue Thin"/>
              </a:rPr>
              <a:t>Cognitive computing / intelligent agents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5960" y="4318506"/>
            <a:ext cx="2433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latin typeface="Helvetica Neue Thin"/>
                <a:cs typeface="Helvetica Neue Thin"/>
              </a:rPr>
              <a:t>Photo courtesy of : http://</a:t>
            </a:r>
            <a:r>
              <a:rPr lang="en-US" sz="600" dirty="0" err="1">
                <a:latin typeface="Helvetica Neue Thin"/>
                <a:cs typeface="Helvetica Neue Thin"/>
              </a:rPr>
              <a:t>www.earley.com</a:t>
            </a:r>
            <a:r>
              <a:rPr lang="en-US" sz="600" dirty="0">
                <a:latin typeface="Helvetica Neue Thin"/>
                <a:cs typeface="Helvetica Neue Thin"/>
              </a:rPr>
              <a:t>/sites/default/files/artificial-intelligence-robot-</a:t>
            </a:r>
            <a:r>
              <a:rPr lang="en-US" sz="600" dirty="0" err="1">
                <a:latin typeface="Helvetica Neue Thin"/>
                <a:cs typeface="Helvetica Neue Thin"/>
              </a:rPr>
              <a:t>head.jpg</a:t>
            </a:r>
            <a:endParaRPr lang="en-US" sz="600" dirty="0">
              <a:latin typeface="Helvetica Neue Thin"/>
              <a:cs typeface="Helvetica Neue Thin"/>
            </a:endParaRPr>
          </a:p>
        </p:txBody>
      </p:sp>
      <p:pic>
        <p:nvPicPr>
          <p:cNvPr id="21" name="Picture 20" descr="_71855175_robotbody.gif"/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9532" b="11692"/>
          <a:stretch/>
        </p:blipFill>
        <p:spPr>
          <a:xfrm>
            <a:off x="6568374" y="1953006"/>
            <a:ext cx="2199706" cy="2199706"/>
          </a:xfrm>
          <a:prstGeom prst="ellipse">
            <a:avLst/>
          </a:prstGeom>
        </p:spPr>
      </p:pic>
      <p:pic>
        <p:nvPicPr>
          <p:cNvPr id="23" name="Picture 22" descr="3899055325_bd4f0e195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13" y="1946966"/>
            <a:ext cx="2196090" cy="2196090"/>
          </a:xfrm>
          <a:prstGeom prst="ellipse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l="15394" r="15269"/>
          <a:stretch/>
        </p:blipFill>
        <p:spPr>
          <a:xfrm>
            <a:off x="3551560" y="1952657"/>
            <a:ext cx="2201342" cy="219889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3059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Ubiquitous compute power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June 21 2016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8571" y="1196140"/>
            <a:ext cx="33493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latin typeface="Helvetica Neue Thin"/>
                <a:cs typeface="Helvetica Neue Thin"/>
              </a:rPr>
              <a:t>In 30 years your phone will have more compute power than Google’s entire global network did 3 years ago</a:t>
            </a:r>
          </a:p>
        </p:txBody>
      </p:sp>
      <p:pic>
        <p:nvPicPr>
          <p:cNvPr id="24" name="Picture 23" descr="3899055325_bd4f0e195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25" y="2001106"/>
            <a:ext cx="2492208" cy="2492208"/>
          </a:xfrm>
          <a:prstGeom prst="ellipse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2940289" y="2275262"/>
            <a:ext cx="599703" cy="355285"/>
          </a:xfrm>
          <a:prstGeom prst="line">
            <a:avLst/>
          </a:prstGeom>
          <a:ln w="12700" cmpd="sng">
            <a:solidFill>
              <a:srgbClr val="6D6E7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/>
          <p:nvPr/>
        </p:nvPicPr>
        <p:blipFill rotWithShape="1">
          <a:blip r:embed="rId4"/>
          <a:srcRect l="27373"/>
          <a:stretch/>
        </p:blipFill>
        <p:spPr bwMode="auto">
          <a:xfrm>
            <a:off x="3416395" y="1196140"/>
            <a:ext cx="1433704" cy="1428812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Content Placeholder 6"/>
          <p:cNvSpPr txBox="1">
            <a:spLocks/>
          </p:cNvSpPr>
          <p:nvPr/>
        </p:nvSpPr>
        <p:spPr>
          <a:xfrm>
            <a:off x="5184648" y="1375095"/>
            <a:ext cx="3624072" cy="33210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2400" b="0" i="0" kern="1000" spc="0" baseline="0">
                <a:solidFill>
                  <a:srgbClr val="389394"/>
                </a:solidFill>
                <a:latin typeface="Helvetica Neue Light"/>
                <a:ea typeface="+mn-ea"/>
                <a:cs typeface="Helvetica Neue Light"/>
              </a:defRPr>
            </a:lvl1pPr>
            <a:lvl2pPr marL="4572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8275" indent="-168275">
              <a:buClr>
                <a:schemeClr val="accent2"/>
              </a:buClr>
              <a:buSzPct val="80000"/>
              <a:buFont typeface="Arial"/>
              <a:buChar char="•"/>
            </a:pPr>
            <a:r>
              <a:rPr lang="en-US" sz="1400" dirty="0">
                <a:solidFill>
                  <a:srgbClr val="6D6E71"/>
                </a:solidFill>
              </a:rPr>
              <a:t>Disposable computers (exist today: MIFARE </a:t>
            </a:r>
            <a:r>
              <a:rPr lang="en-US" sz="1400" dirty="0" err="1">
                <a:solidFill>
                  <a:srgbClr val="6D6E71"/>
                </a:solidFill>
              </a:rPr>
              <a:t>Ultralight</a:t>
            </a:r>
            <a:r>
              <a:rPr lang="en-US" sz="1400" dirty="0">
                <a:solidFill>
                  <a:srgbClr val="6D6E71"/>
                </a:solidFill>
              </a:rPr>
              <a:t>)</a:t>
            </a:r>
          </a:p>
          <a:p>
            <a:pPr marL="168275" indent="-168275">
              <a:buClr>
                <a:schemeClr val="accent2"/>
              </a:buClr>
              <a:buSzPct val="80000"/>
              <a:buFont typeface="Arial"/>
              <a:buChar char="•"/>
            </a:pPr>
            <a:r>
              <a:rPr lang="en-US" sz="1400" dirty="0">
                <a:solidFill>
                  <a:srgbClr val="6D6E71"/>
                </a:solidFill>
              </a:rPr>
              <a:t>Compute and display power embedded in nearly every surface</a:t>
            </a:r>
          </a:p>
          <a:p>
            <a:pPr marL="168275" indent="-168275">
              <a:buClr>
                <a:schemeClr val="accent2"/>
              </a:buClr>
              <a:buSzPct val="80000"/>
              <a:buFont typeface="Arial"/>
              <a:buChar char="•"/>
            </a:pPr>
            <a:r>
              <a:rPr lang="en-US" sz="1400" dirty="0">
                <a:solidFill>
                  <a:srgbClr val="6D6E71"/>
                </a:solidFill>
              </a:rPr>
              <a:t>Compute power and connectivity embedded in almost every device</a:t>
            </a:r>
          </a:p>
          <a:p>
            <a:pPr marL="168275" indent="-168275">
              <a:buClr>
                <a:schemeClr val="accent2"/>
              </a:buClr>
              <a:buSzPct val="80000"/>
              <a:buFont typeface="Arial"/>
              <a:buChar char="•"/>
            </a:pPr>
            <a:r>
              <a:rPr lang="en-US" sz="1400" dirty="0">
                <a:solidFill>
                  <a:srgbClr val="6D6E71"/>
                </a:solidFill>
              </a:rPr>
              <a:t>Amazing games, simulations, new interaction models</a:t>
            </a:r>
          </a:p>
          <a:p>
            <a:pPr marL="168275" indent="-168275">
              <a:buClr>
                <a:schemeClr val="accent2"/>
              </a:buClr>
              <a:buSzPct val="80000"/>
              <a:buFont typeface="Arial"/>
              <a:buChar char="•"/>
            </a:pPr>
            <a:r>
              <a:rPr lang="en-US" sz="1400" dirty="0">
                <a:solidFill>
                  <a:srgbClr val="6D6E71"/>
                </a:solidFill>
              </a:rPr>
              <a:t>Implantable devices / direct brain connections</a:t>
            </a:r>
          </a:p>
          <a:p>
            <a:pPr marL="168275" indent="-168275">
              <a:buClr>
                <a:schemeClr val="accent2"/>
              </a:buClr>
              <a:buSzPct val="80000"/>
              <a:buFont typeface="Arial"/>
              <a:buChar char="•"/>
            </a:pPr>
            <a:r>
              <a:rPr lang="en-US" sz="1400" dirty="0">
                <a:solidFill>
                  <a:srgbClr val="6D6E71"/>
                </a:solidFill>
              </a:rPr>
              <a:t>Seamless connect between physical and virtual world; the two are completely merged</a:t>
            </a:r>
          </a:p>
          <a:p>
            <a:pPr marL="168275" indent="-168275">
              <a:buClr>
                <a:schemeClr val="accent2"/>
              </a:buClr>
              <a:buSzPct val="80000"/>
              <a:buFont typeface="Arial"/>
              <a:buChar char="•"/>
            </a:pPr>
            <a:endParaRPr lang="en-US" sz="1400" dirty="0">
              <a:solidFill>
                <a:srgbClr val="6D6E7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729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Software control over material objects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June 21 2016</a:t>
            </a:r>
          </a:p>
        </p:txBody>
      </p:sp>
      <p:sp>
        <p:nvSpPr>
          <p:cNvPr id="26" name="Content Placeholder 6"/>
          <p:cNvSpPr txBox="1">
            <a:spLocks/>
          </p:cNvSpPr>
          <p:nvPr/>
        </p:nvSpPr>
        <p:spPr>
          <a:xfrm>
            <a:off x="5184648" y="1375095"/>
            <a:ext cx="3620686" cy="33210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2400" b="0" i="0" kern="1000" spc="0" baseline="0">
                <a:solidFill>
                  <a:srgbClr val="389394"/>
                </a:solidFill>
                <a:latin typeface="Helvetica Neue Light"/>
                <a:ea typeface="+mn-ea"/>
                <a:cs typeface="Helvetica Neue Light"/>
              </a:defRPr>
            </a:lvl1pPr>
            <a:lvl2pPr marL="4572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8275" indent="-168275"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chemeClr val="accent2"/>
                </a:solidFill>
              </a:rPr>
              <a:t>Just-in-time production of clothing, furniture and other goods</a:t>
            </a:r>
          </a:p>
          <a:p>
            <a:pPr marL="168275" indent="-168275"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chemeClr val="accent2"/>
                </a:solidFill>
              </a:rPr>
              <a:t>“Internet of Things” (</a:t>
            </a:r>
            <a:r>
              <a:rPr lang="en-US" sz="1400" dirty="0" err="1">
                <a:solidFill>
                  <a:schemeClr val="accent2"/>
                </a:solidFill>
              </a:rPr>
              <a:t>IoT</a:t>
            </a:r>
            <a:r>
              <a:rPr lang="en-US" sz="1400" dirty="0">
                <a:solidFill>
                  <a:schemeClr val="accent2"/>
                </a:solidFill>
              </a:rPr>
              <a:t>)</a:t>
            </a:r>
          </a:p>
          <a:p>
            <a:pPr marL="168275" indent="-168275"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chemeClr val="accent2"/>
                </a:solidFill>
              </a:rPr>
              <a:t>Robots; autonomous vehicles and other systems</a:t>
            </a:r>
          </a:p>
          <a:p>
            <a:pPr marL="168275" indent="-168275"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chemeClr val="accent2"/>
                </a:solidFill>
              </a:rPr>
              <a:t>Printing human organs</a:t>
            </a:r>
          </a:p>
          <a:p>
            <a:pPr marL="168275" indent="-168275"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chemeClr val="accent2"/>
                </a:solidFill>
              </a:rPr>
              <a:t>Computer-assisted organic synthesis of molecules</a:t>
            </a:r>
          </a:p>
          <a:p>
            <a:pPr marL="168275" indent="-168275"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chemeClr val="accent2"/>
                </a:solidFill>
              </a:rPr>
              <a:t>Individual medications and custom viruses to connect genetic issues</a:t>
            </a:r>
          </a:p>
          <a:p>
            <a:pPr marL="168275" indent="-168275"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chemeClr val="accent2"/>
                </a:solidFill>
              </a:rPr>
              <a:t>“Growing” macro-structures under software control using molecular nanotechnology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21750" r="16470"/>
          <a:stretch/>
        </p:blipFill>
        <p:spPr>
          <a:xfrm>
            <a:off x="2682240" y="1409148"/>
            <a:ext cx="2295979" cy="257397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045333" y="4231684"/>
            <a:ext cx="16485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00" dirty="0">
                <a:latin typeface="Helvetica Neue Thin"/>
                <a:cs typeface="Helvetica Neue Thin"/>
              </a:rPr>
              <a:t>3D printing </a:t>
            </a:r>
            <a:br>
              <a:rPr lang="en-US" sz="700" dirty="0">
                <a:latin typeface="Helvetica Neue Thin"/>
                <a:cs typeface="Helvetica Neue Thin"/>
              </a:rPr>
            </a:br>
            <a:r>
              <a:rPr lang="en-US" sz="700" dirty="0">
                <a:latin typeface="Helvetica Neue Thin"/>
                <a:cs typeface="Helvetica Neue Thin"/>
              </a:rPr>
              <a:t>(photo courtesy </a:t>
            </a:r>
            <a:r>
              <a:rPr lang="en-US" sz="700" dirty="0" err="1">
                <a:latin typeface="Helvetica Neue Thin"/>
                <a:cs typeface="Helvetica Neue Thin"/>
              </a:rPr>
              <a:t>elsevier.com</a:t>
            </a:r>
            <a:r>
              <a:rPr lang="en-US" sz="700" dirty="0">
                <a:latin typeface="Helvetica Neue Thin"/>
                <a:cs typeface="Helvetica Neue Thin"/>
              </a:rPr>
              <a:t>)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85126"/>
            <a:ext cx="2443922" cy="295714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12630" y="4231684"/>
            <a:ext cx="21529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latin typeface="Helvetica Neue Thin"/>
                <a:cs typeface="Helvetica Neue Thin"/>
              </a:rPr>
              <a:t>Automated DNA Synthesis</a:t>
            </a:r>
            <a:br>
              <a:rPr lang="en-US" sz="700" dirty="0">
                <a:latin typeface="Helvetica Neue Thin"/>
                <a:cs typeface="Helvetica Neue Thin"/>
              </a:rPr>
            </a:br>
            <a:r>
              <a:rPr lang="en-US" sz="700" dirty="0">
                <a:latin typeface="Helvetica Neue Thin"/>
                <a:cs typeface="Helvetica Neue Thin"/>
              </a:rPr>
              <a:t> (photo courtesy </a:t>
            </a:r>
            <a:r>
              <a:rPr lang="en-US" sz="700" dirty="0" err="1">
                <a:latin typeface="Helvetica Neue Thin"/>
                <a:cs typeface="Helvetica Neue Thin"/>
              </a:rPr>
              <a:t>harvard.edu</a:t>
            </a:r>
            <a:r>
              <a:rPr lang="en-US" sz="700" dirty="0">
                <a:latin typeface="Helvetica Neue Thin"/>
                <a:cs typeface="Helvetica Neue Thin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62055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Cognitive computing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June 21 2016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13726" y="4272748"/>
            <a:ext cx="2433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latin typeface="Helvetica Neue Thin"/>
                <a:cs typeface="Helvetica Neue Thin"/>
              </a:rPr>
              <a:t>Photo courtesy of : http://</a:t>
            </a:r>
            <a:r>
              <a:rPr lang="en-US" sz="700" dirty="0" err="1">
                <a:latin typeface="Helvetica Neue Thin"/>
                <a:cs typeface="Helvetica Neue Thin"/>
              </a:rPr>
              <a:t>www.earley.com</a:t>
            </a:r>
            <a:r>
              <a:rPr lang="en-US" sz="700" dirty="0">
                <a:latin typeface="Helvetica Neue Thin"/>
                <a:cs typeface="Helvetica Neue Thin"/>
              </a:rPr>
              <a:t>/sites/default/files/artificial-intelligence-robot-</a:t>
            </a:r>
            <a:r>
              <a:rPr lang="en-US" sz="700" dirty="0" err="1">
                <a:latin typeface="Helvetica Neue Thin"/>
                <a:cs typeface="Helvetica Neue Thin"/>
              </a:rPr>
              <a:t>head.jpg</a:t>
            </a:r>
            <a:endParaRPr lang="en-US" sz="700" dirty="0">
              <a:latin typeface="Helvetica Neue Thin"/>
              <a:cs typeface="Helvetica Neue Thin"/>
            </a:endParaRPr>
          </a:p>
        </p:txBody>
      </p:sp>
      <p:pic>
        <p:nvPicPr>
          <p:cNvPr id="10" name="Picture 9" descr="_71855175_robotbody.gif"/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9532" b="11692"/>
          <a:stretch/>
        </p:blipFill>
        <p:spPr>
          <a:xfrm>
            <a:off x="987948" y="1249757"/>
            <a:ext cx="2878824" cy="2878824"/>
          </a:xfrm>
          <a:prstGeom prst="ellipse">
            <a:avLst/>
          </a:prstGeom>
        </p:spPr>
      </p:pic>
      <p:sp>
        <p:nvSpPr>
          <p:cNvPr id="12" name="Content Placeholder 6"/>
          <p:cNvSpPr txBox="1">
            <a:spLocks/>
          </p:cNvSpPr>
          <p:nvPr/>
        </p:nvSpPr>
        <p:spPr>
          <a:xfrm>
            <a:off x="4521425" y="1456375"/>
            <a:ext cx="4096581" cy="33210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2400" b="0" i="0" kern="1000" spc="0" baseline="0">
                <a:solidFill>
                  <a:srgbClr val="389394"/>
                </a:solidFill>
                <a:latin typeface="Helvetica Neue Light"/>
                <a:ea typeface="+mn-ea"/>
                <a:cs typeface="Helvetica Neue Light"/>
              </a:defRPr>
            </a:lvl1pPr>
            <a:lvl2pPr marL="4572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8275" indent="-168275"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rgbClr val="6D6E71"/>
                </a:solidFill>
              </a:rPr>
              <a:t>We already have learning systems that summarize information, write reports, make inferences and diagnoses</a:t>
            </a:r>
          </a:p>
          <a:p>
            <a:pPr marL="168275" indent="-168275"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rgbClr val="6D6E71"/>
                </a:solidFill>
              </a:rPr>
              <a:t>Intelligent agents</a:t>
            </a:r>
          </a:p>
          <a:p>
            <a:pPr marL="168275" indent="-168275"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rgbClr val="6D6E71"/>
                </a:solidFill>
              </a:rPr>
              <a:t>Information-based businesses (</a:t>
            </a:r>
            <a:r>
              <a:rPr lang="en-US" sz="1400" dirty="0" err="1">
                <a:solidFill>
                  <a:srgbClr val="6D6E71"/>
                </a:solidFill>
              </a:rPr>
              <a:t>Uber</a:t>
            </a:r>
            <a:r>
              <a:rPr lang="en-US" sz="1400" dirty="0">
                <a:solidFill>
                  <a:srgbClr val="6D6E71"/>
                </a:solidFill>
              </a:rPr>
              <a:t>, </a:t>
            </a:r>
            <a:r>
              <a:rPr lang="en-US" sz="1400" dirty="0" err="1">
                <a:solidFill>
                  <a:srgbClr val="6D6E71"/>
                </a:solidFill>
              </a:rPr>
              <a:t>AirBnB</a:t>
            </a:r>
            <a:r>
              <a:rPr lang="en-US" sz="1400" dirty="0">
                <a:solidFill>
                  <a:srgbClr val="6D6E71"/>
                </a:solidFill>
              </a:rPr>
              <a:t>, </a:t>
            </a:r>
            <a:r>
              <a:rPr lang="en-US" sz="1400" dirty="0" err="1">
                <a:solidFill>
                  <a:srgbClr val="6D6E71"/>
                </a:solidFill>
              </a:rPr>
              <a:t>etc</a:t>
            </a:r>
            <a:r>
              <a:rPr lang="en-US" sz="1400" dirty="0">
                <a:solidFill>
                  <a:srgbClr val="6D6E71"/>
                </a:solidFill>
              </a:rPr>
              <a:t>)</a:t>
            </a:r>
          </a:p>
          <a:p>
            <a:pPr marL="168275" indent="-168275"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rgbClr val="6D6E71"/>
                </a:solidFill>
              </a:rPr>
              <a:t>Human-scale intelligence can be modeled at a price that’s affordable for small business in 30 years</a:t>
            </a:r>
          </a:p>
          <a:p>
            <a:pPr marL="168275" indent="-168275">
              <a:buClr>
                <a:schemeClr val="accent2"/>
              </a:buClr>
              <a:buSzPct val="75000"/>
              <a:buFont typeface="Arial"/>
              <a:buChar char="•"/>
            </a:pPr>
            <a:r>
              <a:rPr lang="en-US" sz="1400" dirty="0">
                <a:solidFill>
                  <a:srgbClr val="6D6E71"/>
                </a:solidFill>
              </a:rPr>
              <a:t>Higher and higher level goal-seeking languages, with compute power filling in the blanks</a:t>
            </a:r>
          </a:p>
        </p:txBody>
      </p:sp>
    </p:spTree>
    <p:extLst>
      <p:ext uri="{BB962C8B-B14F-4D97-AF65-F5344CB8AC3E}">
        <p14:creationId xmlns:p14="http://schemas.microsoft.com/office/powerpoint/2010/main" val="307590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>
          <a:xfrm>
            <a:off x="1088946" y="565529"/>
            <a:ext cx="8195304" cy="386079"/>
          </a:xfrm>
        </p:spPr>
        <p:txBody>
          <a:bodyPr/>
          <a:lstStyle/>
          <a:p>
            <a:r>
              <a:rPr lang="en-US" dirty="0"/>
              <a:t>Careers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6963016" y="4777417"/>
            <a:ext cx="1186803" cy="325438"/>
          </a:xfrm>
        </p:spPr>
        <p:txBody>
          <a:bodyPr/>
          <a:lstStyle/>
          <a:p>
            <a:r>
              <a:rPr lang="en-US" dirty="0"/>
              <a:t>June 21 2016</a:t>
            </a:r>
          </a:p>
        </p:txBody>
      </p:sp>
      <p:sp>
        <p:nvSpPr>
          <p:cNvPr id="9" name="Content Placeholder 6"/>
          <p:cNvSpPr txBox="1">
            <a:spLocks/>
          </p:cNvSpPr>
          <p:nvPr/>
        </p:nvSpPr>
        <p:spPr>
          <a:xfrm>
            <a:off x="2876099" y="1855605"/>
            <a:ext cx="3098633" cy="78002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2400" b="0" i="0" kern="1000" spc="0" baseline="0">
                <a:solidFill>
                  <a:srgbClr val="389394"/>
                </a:solidFill>
                <a:latin typeface="Helvetica Neue Light"/>
                <a:ea typeface="+mn-ea"/>
                <a:cs typeface="Helvetica Neue Light"/>
              </a:defRPr>
            </a:lvl1pPr>
            <a:lvl2pPr marL="4572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</a:pPr>
            <a:r>
              <a:rPr lang="en-US" sz="1600" dirty="0">
                <a:solidFill>
                  <a:srgbClr val="6D6E71"/>
                </a:solidFill>
              </a:rPr>
              <a:t>Product Manager 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</a:pPr>
            <a:r>
              <a:rPr lang="en-US" sz="1600" dirty="0">
                <a:solidFill>
                  <a:srgbClr val="6D6E71"/>
                </a:solidFill>
              </a:rPr>
              <a:t>Product Marketing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2284" y="1003844"/>
            <a:ext cx="68697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 eaLnBrk="1" fontAlgn="auto" hangingPunct="1">
              <a:spcBef>
                <a:spcPts val="200"/>
              </a:spcBef>
              <a:spcAft>
                <a:spcPts val="600"/>
              </a:spcAft>
            </a:pPr>
            <a:r>
              <a:rPr lang="en-US" sz="1600" kern="1000" dirty="0">
                <a:solidFill>
                  <a:schemeClr val="tx2"/>
                </a:solidFill>
                <a:latin typeface="Helvetica Neue Light"/>
                <a:cs typeface="Helvetica Neue Light"/>
              </a:rPr>
              <a:t>Mapping what people need to what machines can do</a:t>
            </a:r>
          </a:p>
        </p:txBody>
      </p:sp>
      <p:sp>
        <p:nvSpPr>
          <p:cNvPr id="12" name="Content Placeholder 6"/>
          <p:cNvSpPr txBox="1">
            <a:spLocks/>
          </p:cNvSpPr>
          <p:nvPr/>
        </p:nvSpPr>
        <p:spPr>
          <a:xfrm>
            <a:off x="1115802" y="1855605"/>
            <a:ext cx="1327831" cy="78002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2400" b="0" i="0" kern="1000" spc="0" baseline="0">
                <a:solidFill>
                  <a:srgbClr val="389394"/>
                </a:solidFill>
                <a:latin typeface="Helvetica Neue Light"/>
                <a:ea typeface="+mn-ea"/>
                <a:cs typeface="Helvetica Neue Light"/>
              </a:defRPr>
            </a:lvl1pPr>
            <a:lvl2pPr marL="4572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</a:pPr>
            <a:r>
              <a:rPr lang="en-US" sz="1600" dirty="0">
                <a:solidFill>
                  <a:srgbClr val="6D6E71"/>
                </a:solidFill>
              </a:rPr>
              <a:t>Designer 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</a:pPr>
            <a:r>
              <a:rPr lang="en-US" sz="1600" dirty="0">
                <a:solidFill>
                  <a:srgbClr val="6D6E71"/>
                </a:solidFill>
              </a:rPr>
              <a:t>Architect</a:t>
            </a:r>
          </a:p>
        </p:txBody>
      </p:sp>
      <p:sp>
        <p:nvSpPr>
          <p:cNvPr id="13" name="Content Placeholder 6"/>
          <p:cNvSpPr txBox="1">
            <a:spLocks/>
          </p:cNvSpPr>
          <p:nvPr/>
        </p:nvSpPr>
        <p:spPr>
          <a:xfrm>
            <a:off x="1115802" y="3123221"/>
            <a:ext cx="3000566" cy="114066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2400" b="0" i="0" kern="1000" spc="0" baseline="0">
                <a:solidFill>
                  <a:srgbClr val="389394"/>
                </a:solidFill>
                <a:latin typeface="Helvetica Neue Light"/>
                <a:ea typeface="+mn-ea"/>
                <a:cs typeface="Helvetica Neue Light"/>
              </a:defRPr>
            </a:lvl1pPr>
            <a:lvl2pPr marL="4572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</a:pPr>
            <a:r>
              <a:rPr lang="en-US" sz="1600" dirty="0">
                <a:solidFill>
                  <a:srgbClr val="6D6E71"/>
                </a:solidFill>
              </a:rPr>
              <a:t>Game designer 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</a:pPr>
            <a:r>
              <a:rPr lang="en-US" sz="1600" dirty="0">
                <a:solidFill>
                  <a:srgbClr val="6D6E71"/>
                </a:solidFill>
              </a:rPr>
              <a:t>Story teller 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</a:pPr>
            <a:r>
              <a:rPr lang="en-US" sz="1600" dirty="0">
                <a:solidFill>
                  <a:srgbClr val="6D6E71"/>
                </a:solidFill>
              </a:rPr>
              <a:t>Movie maker”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</a:pPr>
            <a:endParaRPr lang="en-US" sz="1600" dirty="0">
              <a:solidFill>
                <a:srgbClr val="6D6E71"/>
              </a:solidFill>
            </a:endParaRPr>
          </a:p>
          <a:p>
            <a:pPr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</a:pPr>
            <a:endParaRPr lang="en-US" sz="1600" dirty="0">
              <a:solidFill>
                <a:srgbClr val="6D6E71"/>
              </a:solidFill>
            </a:endParaRPr>
          </a:p>
        </p:txBody>
      </p:sp>
      <p:sp>
        <p:nvSpPr>
          <p:cNvPr id="14" name="Content Placeholder 6"/>
          <p:cNvSpPr txBox="1">
            <a:spLocks/>
          </p:cNvSpPr>
          <p:nvPr/>
        </p:nvSpPr>
        <p:spPr>
          <a:xfrm>
            <a:off x="5512006" y="1868298"/>
            <a:ext cx="2739047" cy="115346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2400" b="0" i="0" kern="1000" spc="0" baseline="0">
                <a:solidFill>
                  <a:srgbClr val="389394"/>
                </a:solidFill>
                <a:latin typeface="Helvetica Neue Light"/>
                <a:ea typeface="+mn-ea"/>
                <a:cs typeface="Helvetica Neue Light"/>
              </a:defRPr>
            </a:lvl1pPr>
            <a:lvl2pPr marL="4572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</a:pPr>
            <a:r>
              <a:rPr lang="en-US" sz="1600" dirty="0">
                <a:solidFill>
                  <a:srgbClr val="6D6E71"/>
                </a:solidFill>
              </a:rPr>
              <a:t>Biomedicine: 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</a:pPr>
            <a:r>
              <a:rPr lang="en-US" sz="1600" dirty="0">
                <a:solidFill>
                  <a:srgbClr val="6D6E71"/>
                </a:solidFill>
              </a:rPr>
              <a:t>Research into drug interactions</a:t>
            </a:r>
          </a:p>
        </p:txBody>
      </p:sp>
      <p:sp>
        <p:nvSpPr>
          <p:cNvPr id="15" name="Content Placeholder 6"/>
          <p:cNvSpPr txBox="1">
            <a:spLocks/>
          </p:cNvSpPr>
          <p:nvPr/>
        </p:nvSpPr>
        <p:spPr>
          <a:xfrm>
            <a:off x="5512006" y="3079781"/>
            <a:ext cx="3226617" cy="128869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2400" b="0" i="0" kern="1000" spc="0" baseline="0">
                <a:solidFill>
                  <a:srgbClr val="389394"/>
                </a:solidFill>
                <a:latin typeface="Helvetica Neue Light"/>
                <a:ea typeface="+mn-ea"/>
                <a:cs typeface="Helvetica Neue Light"/>
              </a:defRPr>
            </a:lvl1pPr>
            <a:lvl2pPr marL="4572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</a:pPr>
            <a:r>
              <a:rPr lang="en-US" sz="1600" dirty="0">
                <a:solidFill>
                  <a:srgbClr val="6D6E71"/>
                </a:solidFill>
              </a:rPr>
              <a:t>Data Science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</a:pPr>
            <a:r>
              <a:rPr lang="en-US" sz="1600" dirty="0">
                <a:solidFill>
                  <a:srgbClr val="6D6E71"/>
                </a:solidFill>
              </a:rPr>
              <a:t>Making human sense of complex information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</a:pPr>
            <a:endParaRPr lang="en-US" sz="1600" dirty="0">
              <a:solidFill>
                <a:srgbClr val="6D6E71"/>
              </a:solidFill>
            </a:endParaRPr>
          </a:p>
          <a:p>
            <a:pPr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</a:pPr>
            <a:endParaRPr lang="en-US" sz="1600" dirty="0">
              <a:solidFill>
                <a:srgbClr val="6D6E71"/>
              </a:solidFill>
            </a:endParaRPr>
          </a:p>
        </p:txBody>
      </p:sp>
      <p:sp>
        <p:nvSpPr>
          <p:cNvPr id="16" name="Content Placeholder 6"/>
          <p:cNvSpPr txBox="1">
            <a:spLocks/>
          </p:cNvSpPr>
          <p:nvPr/>
        </p:nvSpPr>
        <p:spPr>
          <a:xfrm>
            <a:off x="2876099" y="3089588"/>
            <a:ext cx="2889907" cy="63503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2400" b="0" i="0" kern="1000" spc="0" baseline="0">
                <a:solidFill>
                  <a:srgbClr val="389394"/>
                </a:solidFill>
                <a:latin typeface="Helvetica Neue Light"/>
                <a:ea typeface="+mn-ea"/>
                <a:cs typeface="Helvetica Neue Light"/>
              </a:defRPr>
            </a:lvl1pPr>
            <a:lvl2pPr marL="4572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</a:pPr>
            <a:r>
              <a:rPr lang="en-US" sz="1600" dirty="0">
                <a:solidFill>
                  <a:srgbClr val="6D6E71"/>
                </a:solidFill>
              </a:rPr>
              <a:t>Teachers / Trainers 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</a:pPr>
            <a:r>
              <a:rPr lang="en-US" sz="1600" dirty="0">
                <a:solidFill>
                  <a:srgbClr val="6D6E71"/>
                </a:solidFill>
              </a:rPr>
              <a:t>Managers of Cognitive Computing systems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115802" y="2783840"/>
            <a:ext cx="7377958" cy="0"/>
          </a:xfrm>
          <a:prstGeom prst="line">
            <a:avLst/>
          </a:prstGeom>
          <a:ln w="9525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1318174" y="2953130"/>
            <a:ext cx="2793693" cy="0"/>
          </a:xfrm>
          <a:prstGeom prst="line">
            <a:avLst/>
          </a:prstGeom>
          <a:ln w="9525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2633740" y="2702561"/>
            <a:ext cx="162560" cy="16256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 rot="5400000">
            <a:off x="3624494" y="2953131"/>
            <a:ext cx="2793693" cy="0"/>
          </a:xfrm>
          <a:prstGeom prst="line">
            <a:avLst/>
          </a:prstGeom>
          <a:ln w="9525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4940060" y="2702562"/>
            <a:ext cx="162560" cy="16256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312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492"/>
          <p:cNvSpPr txBox="1">
            <a:spLocks/>
          </p:cNvSpPr>
          <p:nvPr/>
        </p:nvSpPr>
        <p:spPr>
          <a:xfrm>
            <a:off x="1082202" y="1518211"/>
            <a:ext cx="7198561" cy="15077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600"/>
              </a:spcAft>
              <a:buClr>
                <a:schemeClr val="lt1"/>
              </a:buClr>
              <a:buSzPct val="80000"/>
              <a:buNone/>
            </a:pPr>
            <a:r>
              <a:rPr lang="en-US" sz="4800" dirty="0">
                <a:solidFill>
                  <a:schemeClr val="lt1"/>
                </a:solidFill>
                <a:latin typeface="Helvetica Neue Thin"/>
                <a:ea typeface="Arial"/>
                <a:cs typeface="Helvetica Neue Thin"/>
                <a:sym typeface="Arial"/>
              </a:rPr>
              <a:t>Lessons learned</a:t>
            </a:r>
          </a:p>
        </p:txBody>
      </p:sp>
    </p:spTree>
    <p:extLst>
      <p:ext uri="{BB962C8B-B14F-4D97-AF65-F5344CB8AC3E}">
        <p14:creationId xmlns:p14="http://schemas.microsoft.com/office/powerpoint/2010/main" val="284723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20121217151446-2.jpg"/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90734" y="0"/>
            <a:ext cx="6553266" cy="51435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34988" y="2069209"/>
            <a:ext cx="2073546" cy="1321027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0" i="0" kern="1000" spc="0">
                <a:solidFill>
                  <a:schemeClr val="tx1"/>
                </a:solidFill>
                <a:latin typeface="+mn-lt"/>
                <a:ea typeface="+mj-ea"/>
                <a:cs typeface="Helvetica" panose="020B0604020202020204" pitchFamily="34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2000" dirty="0">
                <a:solidFill>
                  <a:srgbClr val="E6E7E8"/>
                </a:solidFill>
                <a:latin typeface="Helvetica Neue Thin"/>
                <a:cs typeface="Helvetica Neue Thin"/>
              </a:rPr>
              <a:t>In a time of constant change, the ability to learn is more important than what you already know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34987" y="1116249"/>
            <a:ext cx="2230323" cy="1321027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0" i="0" kern="1000" spc="0">
                <a:solidFill>
                  <a:schemeClr val="tx1"/>
                </a:solidFill>
                <a:latin typeface="+mn-lt"/>
                <a:ea typeface="+mj-ea"/>
                <a:cs typeface="Helvetica" panose="020B0604020202020204" pitchFamily="34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2000" dirty="0">
                <a:solidFill>
                  <a:srgbClr val="E6E7E8"/>
                </a:solidFill>
                <a:latin typeface="Helvetica Neue Thin"/>
                <a:cs typeface="Helvetica Neue Thin"/>
              </a:rPr>
              <a:t>Learn how to learn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44145" y="4891007"/>
            <a:ext cx="697279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00" dirty="0">
                <a:solidFill>
                  <a:prstClr val="white"/>
                </a:solidFill>
                <a:latin typeface="Helvetica Neue Thin"/>
                <a:cs typeface="Helvetica Neue Thin"/>
              </a:rPr>
              <a:t>Photo courtesy of : http://</a:t>
            </a:r>
            <a:r>
              <a:rPr lang="en-US" sz="700" dirty="0" err="1">
                <a:solidFill>
                  <a:prstClr val="white"/>
                </a:solidFill>
                <a:latin typeface="Helvetica Neue Thin"/>
                <a:cs typeface="Helvetica Neue Thin"/>
              </a:rPr>
              <a:t>news.mit.edu</a:t>
            </a:r>
            <a:r>
              <a:rPr lang="en-US" sz="700" dirty="0">
                <a:solidFill>
                  <a:prstClr val="white"/>
                </a:solidFill>
                <a:latin typeface="Helvetica Neue Thin"/>
                <a:cs typeface="Helvetica Neue Thin"/>
              </a:rPr>
              <a:t>/2012/graduate-student-</a:t>
            </a:r>
            <a:r>
              <a:rPr lang="en-US" sz="700" dirty="0" err="1">
                <a:solidFill>
                  <a:prstClr val="white"/>
                </a:solidFill>
                <a:latin typeface="Helvetica Neue Thin"/>
                <a:cs typeface="Helvetica Neue Thin"/>
              </a:rPr>
              <a:t>david</a:t>
            </a:r>
            <a:r>
              <a:rPr lang="en-US" sz="700" dirty="0">
                <a:solidFill>
                  <a:prstClr val="white"/>
                </a:solidFill>
                <a:latin typeface="Helvetica Neue Thin"/>
                <a:cs typeface="Helvetica Neue Thin"/>
              </a:rPr>
              <a:t>-</a:t>
            </a:r>
            <a:r>
              <a:rPr lang="en-US" sz="700" dirty="0" err="1">
                <a:solidFill>
                  <a:prstClr val="white"/>
                </a:solidFill>
                <a:latin typeface="Helvetica Neue Thin"/>
                <a:cs typeface="Helvetica Neue Thin"/>
              </a:rPr>
              <a:t>sengeh</a:t>
            </a:r>
            <a:r>
              <a:rPr lang="en-US" sz="700" dirty="0">
                <a:solidFill>
                  <a:prstClr val="white"/>
                </a:solidFill>
                <a:latin typeface="Helvetica Neue Thin"/>
                <a:cs typeface="Helvetica Neue Thin"/>
              </a:rPr>
              <a:t>-gives-back-to-sierra-</a:t>
            </a:r>
            <a:r>
              <a:rPr lang="en-US" sz="700" dirty="0" err="1">
                <a:solidFill>
                  <a:prstClr val="white"/>
                </a:solidFill>
                <a:latin typeface="Helvetica Neue Thin"/>
                <a:cs typeface="Helvetica Neue Thin"/>
              </a:rPr>
              <a:t>leone</a:t>
            </a:r>
            <a:r>
              <a:rPr lang="en-US" sz="700" dirty="0">
                <a:solidFill>
                  <a:prstClr val="white"/>
                </a:solidFill>
                <a:latin typeface="Helvetica Neue Thin"/>
                <a:cs typeface="Helvetica Neue Thin"/>
              </a:rPr>
              <a:t>-1218</a:t>
            </a:r>
          </a:p>
        </p:txBody>
      </p:sp>
    </p:spTree>
    <p:extLst>
      <p:ext uri="{BB962C8B-B14F-4D97-AF65-F5344CB8AC3E}">
        <p14:creationId xmlns:p14="http://schemas.microsoft.com/office/powerpoint/2010/main" val="412020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U99P200T1D215920F16DT20090204021913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590734" y="0"/>
            <a:ext cx="6553266" cy="5161788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203815" y="2069209"/>
            <a:ext cx="2089224" cy="1321027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0" i="0" kern="1000" spc="0">
                <a:solidFill>
                  <a:schemeClr val="tx1"/>
                </a:solidFill>
                <a:latin typeface="+mn-lt"/>
                <a:ea typeface="+mj-ea"/>
                <a:cs typeface="Helvetica" panose="020B0604020202020204" pitchFamily="34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2000" dirty="0">
                <a:solidFill>
                  <a:srgbClr val="E6E7E8"/>
                </a:solidFill>
                <a:latin typeface="Helvetica Neue Thin"/>
                <a:cs typeface="Helvetica Neue Thin"/>
              </a:rPr>
              <a:t>No one will listen to your solution until they know you understand their problem.</a:t>
            </a:r>
          </a:p>
          <a:p>
            <a:endParaRPr lang="en-US" sz="2000" dirty="0">
              <a:solidFill>
                <a:srgbClr val="E6E7E8"/>
              </a:solidFill>
              <a:latin typeface="Helvetica Neue Thin"/>
              <a:cs typeface="Helvetica Neue Thin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03814" y="1116249"/>
            <a:ext cx="2230323" cy="1321027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0" i="0" kern="1000" spc="0">
                <a:solidFill>
                  <a:schemeClr val="tx1"/>
                </a:solidFill>
                <a:latin typeface="+mn-lt"/>
                <a:ea typeface="+mj-ea"/>
                <a:cs typeface="Helvetica" panose="020B0604020202020204" pitchFamily="34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2000" dirty="0">
                <a:solidFill>
                  <a:srgbClr val="E6E7E8"/>
                </a:solidFill>
                <a:latin typeface="Helvetica Neue Thin"/>
                <a:cs typeface="Helvetica Neue Thin"/>
              </a:rPr>
              <a:t>Listen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59823" y="4891007"/>
            <a:ext cx="697279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00" dirty="0">
                <a:solidFill>
                  <a:prstClr val="white"/>
                </a:solidFill>
                <a:latin typeface="Helvetica Neue Thin"/>
                <a:cs typeface="Helvetica Neue Thin"/>
              </a:rPr>
              <a:t>Photo courtesy of : http://</a:t>
            </a:r>
            <a:r>
              <a:rPr lang="en-US" sz="700" dirty="0" err="1">
                <a:solidFill>
                  <a:prstClr val="white"/>
                </a:solidFill>
                <a:latin typeface="Helvetica Neue Thin"/>
                <a:cs typeface="Helvetica Neue Thin"/>
              </a:rPr>
              <a:t>english.sina.com</a:t>
            </a:r>
            <a:r>
              <a:rPr lang="en-US" sz="700" dirty="0">
                <a:solidFill>
                  <a:prstClr val="white"/>
                </a:solidFill>
                <a:latin typeface="Helvetica Neue Thin"/>
                <a:cs typeface="Helvetica Neue Thin"/>
              </a:rPr>
              <a:t>/world/p/2009/0204/</a:t>
            </a:r>
            <a:r>
              <a:rPr lang="en-US" sz="700" dirty="0" err="1">
                <a:solidFill>
                  <a:prstClr val="white"/>
                </a:solidFill>
                <a:latin typeface="Helvetica Neue Thin"/>
                <a:cs typeface="Helvetica Neue Thin"/>
              </a:rPr>
              <a:t>215920.html</a:t>
            </a:r>
            <a:endParaRPr lang="en-US" sz="700" dirty="0">
              <a:solidFill>
                <a:prstClr val="white"/>
              </a:solidFill>
              <a:latin typeface="Helvetica Neue Thin"/>
              <a:cs typeface="Helvetica Neue Thin"/>
            </a:endParaRPr>
          </a:p>
        </p:txBody>
      </p:sp>
    </p:spTree>
    <p:extLst>
      <p:ext uri="{BB962C8B-B14F-4D97-AF65-F5344CB8AC3E}">
        <p14:creationId xmlns:p14="http://schemas.microsoft.com/office/powerpoint/2010/main" val="167465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abitat-for-humanity-a75803b7cdd062e8.jpg"/>
          <p:cNvPicPr>
            <a:picLocks noChangeAspect="1"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90734" y="0"/>
            <a:ext cx="6580697" cy="5143500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201113" y="2069209"/>
            <a:ext cx="2237288" cy="1321027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0" i="0" kern="1000" spc="0">
                <a:solidFill>
                  <a:schemeClr val="tx1"/>
                </a:solidFill>
                <a:latin typeface="+mn-lt"/>
                <a:ea typeface="+mj-ea"/>
                <a:cs typeface="Helvetica" panose="020B0604020202020204" pitchFamily="34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2000" dirty="0">
                <a:solidFill>
                  <a:srgbClr val="E6E7E8"/>
                </a:solidFill>
                <a:latin typeface="Helvetica Neue Thin"/>
                <a:cs typeface="Helvetica Neue Thin"/>
              </a:rPr>
              <a:t>Your college years should be about more than studying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01112" y="1116249"/>
            <a:ext cx="3475923" cy="1321027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0" i="0" kern="1000" spc="0">
                <a:solidFill>
                  <a:schemeClr val="tx1"/>
                </a:solidFill>
                <a:latin typeface="+mn-lt"/>
                <a:ea typeface="+mj-ea"/>
                <a:cs typeface="Helvetica" panose="020B0604020202020204" pitchFamily="34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2000" dirty="0">
                <a:solidFill>
                  <a:srgbClr val="E6E7E8"/>
                </a:solidFill>
                <a:latin typeface="Helvetica Neue Thin"/>
                <a:cs typeface="Helvetica Neue Thin"/>
              </a:rPr>
              <a:t>College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39074" y="4891007"/>
            <a:ext cx="697279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00" dirty="0">
                <a:solidFill>
                  <a:prstClr val="white"/>
                </a:solidFill>
                <a:latin typeface="Helvetica Neue Thin"/>
                <a:cs typeface="Helvetica Neue Thin"/>
              </a:rPr>
              <a:t>Photo courtesy of : http://</a:t>
            </a:r>
            <a:r>
              <a:rPr lang="en-US" sz="700" dirty="0" err="1">
                <a:solidFill>
                  <a:prstClr val="white"/>
                </a:solidFill>
                <a:latin typeface="Helvetica Neue Thin"/>
                <a:cs typeface="Helvetica Neue Thin"/>
              </a:rPr>
              <a:t>media.nola.com</a:t>
            </a:r>
            <a:r>
              <a:rPr lang="en-US" sz="700" dirty="0">
                <a:solidFill>
                  <a:prstClr val="white"/>
                </a:solidFill>
                <a:latin typeface="Helvetica Neue Thin"/>
                <a:cs typeface="Helvetica Neue Thin"/>
              </a:rPr>
              <a:t>/</a:t>
            </a:r>
            <a:r>
              <a:rPr lang="en-US" sz="700" dirty="0" err="1">
                <a:solidFill>
                  <a:prstClr val="white"/>
                </a:solidFill>
                <a:latin typeface="Helvetica Neue Thin"/>
                <a:cs typeface="Helvetica Neue Thin"/>
              </a:rPr>
              <a:t>living_baton_rouge</a:t>
            </a:r>
            <a:r>
              <a:rPr lang="en-US" sz="700" dirty="0">
                <a:solidFill>
                  <a:prstClr val="white"/>
                </a:solidFill>
                <a:latin typeface="Helvetica Neue Thin"/>
                <a:cs typeface="Helvetica Neue Thin"/>
              </a:rPr>
              <a:t>/photo/habitat-for-humanity-</a:t>
            </a:r>
            <a:r>
              <a:rPr lang="en-US" sz="700" dirty="0" err="1">
                <a:solidFill>
                  <a:prstClr val="white"/>
                </a:solidFill>
                <a:latin typeface="Helvetica Neue Thin"/>
                <a:cs typeface="Helvetica Neue Thin"/>
              </a:rPr>
              <a:t>a75803b7cdd062e8.jpg</a:t>
            </a:r>
            <a:endParaRPr lang="en-US" sz="700" dirty="0">
              <a:solidFill>
                <a:prstClr val="white"/>
              </a:solidFill>
              <a:latin typeface="Helvetica Neue Thin"/>
              <a:cs typeface="Helvetica Neue Thin"/>
            </a:endParaRPr>
          </a:p>
        </p:txBody>
      </p:sp>
    </p:spTree>
    <p:extLst>
      <p:ext uri="{BB962C8B-B14F-4D97-AF65-F5344CB8AC3E}">
        <p14:creationId xmlns:p14="http://schemas.microsoft.com/office/powerpoint/2010/main" val="285103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5501eaa-530d-4ac0-80b0-27142967fc4a-2060x1236-1.jpeg"/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586201" y="0"/>
            <a:ext cx="6557799" cy="514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67761" y="4891007"/>
            <a:ext cx="697279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00" dirty="0">
                <a:solidFill>
                  <a:prstClr val="white"/>
                </a:solidFill>
                <a:latin typeface="Helvetica Neue Thin"/>
                <a:cs typeface="Helvetica Neue Thin"/>
              </a:rPr>
              <a:t>Photo courtesy of : https://</a:t>
            </a:r>
            <a:r>
              <a:rPr lang="en-US" sz="700" dirty="0" err="1">
                <a:solidFill>
                  <a:prstClr val="white"/>
                </a:solidFill>
                <a:latin typeface="Helvetica Neue Thin"/>
                <a:cs typeface="Helvetica Neue Thin"/>
              </a:rPr>
              <a:t>www.theguardian.com</a:t>
            </a:r>
            <a:r>
              <a:rPr lang="en-US" sz="700" dirty="0">
                <a:solidFill>
                  <a:prstClr val="white"/>
                </a:solidFill>
                <a:latin typeface="Helvetica Neue Thin"/>
                <a:cs typeface="Helvetica Neue Thin"/>
              </a:rPr>
              <a:t>/</a:t>
            </a:r>
            <a:r>
              <a:rPr lang="en-US" sz="700" dirty="0" err="1">
                <a:solidFill>
                  <a:prstClr val="white"/>
                </a:solidFill>
                <a:latin typeface="Helvetica Neue Thin"/>
                <a:cs typeface="Helvetica Neue Thin"/>
              </a:rPr>
              <a:t>artanddesign</a:t>
            </a:r>
            <a:r>
              <a:rPr lang="en-US" sz="700" dirty="0">
                <a:solidFill>
                  <a:prstClr val="white"/>
                </a:solidFill>
                <a:latin typeface="Helvetica Neue Thin"/>
                <a:cs typeface="Helvetica Neue Thin"/>
              </a:rPr>
              <a:t>/2015/</a:t>
            </a:r>
            <a:r>
              <a:rPr lang="en-US" sz="700" dirty="0" err="1">
                <a:solidFill>
                  <a:prstClr val="white"/>
                </a:solidFill>
                <a:latin typeface="Helvetica Neue Thin"/>
                <a:cs typeface="Helvetica Neue Thin"/>
              </a:rPr>
              <a:t>jul</a:t>
            </a:r>
            <a:r>
              <a:rPr lang="en-US" sz="700" dirty="0">
                <a:solidFill>
                  <a:prstClr val="white"/>
                </a:solidFill>
                <a:latin typeface="Helvetica Neue Thin"/>
                <a:cs typeface="Helvetica Neue Thin"/>
              </a:rPr>
              <a:t>/14/alexander-</a:t>
            </a:r>
            <a:r>
              <a:rPr lang="en-US" sz="700" dirty="0" err="1">
                <a:solidFill>
                  <a:prstClr val="white"/>
                </a:solidFill>
                <a:latin typeface="Helvetica Neue Thin"/>
                <a:cs typeface="Helvetica Neue Thin"/>
              </a:rPr>
              <a:t>calder</a:t>
            </a:r>
            <a:r>
              <a:rPr lang="en-US" sz="700" dirty="0">
                <a:solidFill>
                  <a:prstClr val="white"/>
                </a:solidFill>
                <a:latin typeface="Helvetica Neue Thin"/>
                <a:cs typeface="Helvetica Neue Thin"/>
              </a:rPr>
              <a:t>-mobile-art-</a:t>
            </a:r>
            <a:r>
              <a:rPr lang="en-US" sz="700" dirty="0" err="1">
                <a:solidFill>
                  <a:prstClr val="white"/>
                </a:solidFill>
                <a:latin typeface="Helvetica Neue Thin"/>
                <a:cs typeface="Helvetica Neue Thin"/>
              </a:rPr>
              <a:t>tate</a:t>
            </a:r>
            <a:r>
              <a:rPr lang="en-US" sz="700" dirty="0">
                <a:solidFill>
                  <a:prstClr val="white"/>
                </a:solidFill>
                <a:latin typeface="Helvetica Neue Thin"/>
                <a:cs typeface="Helvetica Neue Thin"/>
              </a:rPr>
              <a:t>-retrospective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81395" y="2069209"/>
            <a:ext cx="2000018" cy="1321027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0" i="0" kern="1000" spc="0">
                <a:solidFill>
                  <a:schemeClr val="tx1"/>
                </a:solidFill>
                <a:latin typeface="+mn-lt"/>
                <a:ea typeface="+mj-ea"/>
                <a:cs typeface="Helvetica" panose="020B0604020202020204" pitchFamily="34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2000" dirty="0">
                <a:solidFill>
                  <a:srgbClr val="E6E7E8"/>
                </a:solidFill>
                <a:latin typeface="Helvetica Neue Thin"/>
                <a:cs typeface="Helvetica Neue Thin"/>
              </a:rPr>
              <a:t>Recognize what you’re good at, and put yourself in a place where that is valued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00114" y="1116249"/>
            <a:ext cx="3475923" cy="217559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0" i="0" kern="1000" spc="0">
                <a:solidFill>
                  <a:schemeClr val="tx1"/>
                </a:solidFill>
                <a:latin typeface="+mn-lt"/>
                <a:ea typeface="+mj-ea"/>
                <a:cs typeface="Helvetica" panose="020B0604020202020204" pitchFamily="34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2000" dirty="0">
                <a:solidFill>
                  <a:srgbClr val="E6E7E8"/>
                </a:solidFill>
                <a:latin typeface="Helvetica Neue Thin"/>
                <a:cs typeface="Helvetica Neue Thin"/>
              </a:rPr>
              <a:t> Your value</a:t>
            </a:r>
          </a:p>
        </p:txBody>
      </p:sp>
      <p:pic>
        <p:nvPicPr>
          <p:cNvPr id="4" name="Picture 3" descr="1946-1952.jp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86201" y="-1"/>
            <a:ext cx="6601246" cy="514350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939074" y="4891007"/>
            <a:ext cx="697279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00" dirty="0">
                <a:solidFill>
                  <a:prstClr val="white"/>
                </a:solidFill>
                <a:latin typeface="Helvetica Neue Thin"/>
                <a:cs typeface="Helvetica Neue Thin"/>
              </a:rPr>
              <a:t>Photo courtesy of : http://http://</a:t>
            </a:r>
            <a:r>
              <a:rPr lang="en-US" sz="700" dirty="0" err="1">
                <a:solidFill>
                  <a:prstClr val="white"/>
                </a:solidFill>
                <a:latin typeface="Helvetica Neue Thin"/>
                <a:cs typeface="Helvetica Neue Thin"/>
              </a:rPr>
              <a:t>www.calder.org</a:t>
            </a:r>
            <a:r>
              <a:rPr lang="en-US" sz="700" dirty="0">
                <a:solidFill>
                  <a:prstClr val="white"/>
                </a:solidFill>
                <a:latin typeface="Helvetica Neue Thin"/>
                <a:cs typeface="Helvetica Neue Thin"/>
              </a:rPr>
              <a:t>/life/</a:t>
            </a:r>
            <a:r>
              <a:rPr lang="en-US" sz="700" dirty="0" err="1">
                <a:solidFill>
                  <a:prstClr val="white"/>
                </a:solidFill>
                <a:latin typeface="Helvetica Neue Thin"/>
                <a:cs typeface="Helvetica Neue Thin"/>
              </a:rPr>
              <a:t>photobiography</a:t>
            </a:r>
            <a:endParaRPr lang="en-US" sz="700" dirty="0">
              <a:solidFill>
                <a:prstClr val="white"/>
              </a:solidFill>
              <a:latin typeface="Helvetica Neue Thin"/>
              <a:cs typeface="Helvetica Neue Thin"/>
            </a:endParaRPr>
          </a:p>
        </p:txBody>
      </p:sp>
    </p:spTree>
    <p:extLst>
      <p:ext uri="{BB962C8B-B14F-4D97-AF65-F5344CB8AC3E}">
        <p14:creationId xmlns:p14="http://schemas.microsoft.com/office/powerpoint/2010/main" val="357639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still-of-judy-garland,-ray-bolger,-jack-haley-and-bert-lahr-in-the-wizard-of-oz-large-picture-1.jpg"/>
          <p:cNvPicPr>
            <a:picLocks noChangeAspect="1"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586200" y="-1"/>
            <a:ext cx="6557800" cy="5143501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94182" y="1477856"/>
            <a:ext cx="2404807" cy="1321027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0" i="0" kern="1000" spc="0">
                <a:solidFill>
                  <a:schemeClr val="tx1"/>
                </a:solidFill>
                <a:latin typeface="+mn-lt"/>
                <a:ea typeface="+mj-ea"/>
                <a:cs typeface="Helvetica" panose="020B0604020202020204" pitchFamily="34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2000" dirty="0">
                <a:solidFill>
                  <a:srgbClr val="E6E7E8"/>
                </a:solidFill>
                <a:latin typeface="Helvetica Neue Thin"/>
                <a:cs typeface="Helvetica Neue Thin"/>
              </a:rPr>
              <a:t>Don’t go on autopilot. You’ll have fewer regrets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08210" y="457633"/>
            <a:ext cx="2088771" cy="1321027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0" i="0" kern="1000" spc="0">
                <a:solidFill>
                  <a:schemeClr val="tx1"/>
                </a:solidFill>
                <a:latin typeface="+mn-lt"/>
                <a:ea typeface="+mj-ea"/>
                <a:cs typeface="Helvetica" panose="020B0604020202020204" pitchFamily="34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2000" dirty="0">
                <a:solidFill>
                  <a:srgbClr val="E6E7E8"/>
                </a:solidFill>
                <a:latin typeface="Helvetica Neue Thin"/>
                <a:cs typeface="Helvetica Neue Thin"/>
              </a:rPr>
              <a:t>Make conscious decisions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61837" y="3064303"/>
            <a:ext cx="1373812" cy="1625355"/>
            <a:chOff x="160531" y="2547823"/>
            <a:chExt cx="1721841" cy="2037107"/>
          </a:xfrm>
        </p:grpSpPr>
        <p:sp>
          <p:nvSpPr>
            <p:cNvPr id="13" name="TextBox 12"/>
            <p:cNvSpPr txBox="1"/>
            <p:nvPr/>
          </p:nvSpPr>
          <p:spPr>
            <a:xfrm>
              <a:off x="498222" y="2547823"/>
              <a:ext cx="922576" cy="3857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FFFFFF"/>
                  </a:solidFill>
                  <a:latin typeface="Helvetica Neue Thin"/>
                  <a:cs typeface="Helvetica Neue Thin"/>
                </a:rPr>
                <a:t>If I do X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0531" y="2994187"/>
              <a:ext cx="649339" cy="3857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FFFFFF"/>
                  </a:solidFill>
                  <a:latin typeface="Helvetica Neue Thin"/>
                  <a:cs typeface="Helvetica Neue Thin"/>
                </a:rPr>
                <a:t>Pros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136596" y="2994187"/>
              <a:ext cx="745776" cy="3857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FFFFFF"/>
                  </a:solidFill>
                  <a:latin typeface="Helvetica Neue Thin"/>
                  <a:cs typeface="Helvetica Neue Thin"/>
                </a:rPr>
                <a:t>Cons</a:t>
              </a: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82427" y="2987259"/>
              <a:ext cx="1624082" cy="342242"/>
              <a:chOff x="297436" y="1430527"/>
              <a:chExt cx="1624082" cy="342242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>
                <a:off x="1070941" y="1430527"/>
                <a:ext cx="0" cy="342242"/>
              </a:xfrm>
              <a:prstGeom prst="line">
                <a:avLst/>
              </a:prstGeom>
              <a:ln w="952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flipH="1">
                <a:off x="297436" y="1430527"/>
                <a:ext cx="1624082" cy="0"/>
              </a:xfrm>
              <a:prstGeom prst="line">
                <a:avLst/>
              </a:prstGeom>
              <a:ln w="952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TextBox 18"/>
            <p:cNvSpPr txBox="1"/>
            <p:nvPr/>
          </p:nvSpPr>
          <p:spPr>
            <a:xfrm>
              <a:off x="235222" y="3786837"/>
              <a:ext cx="1452977" cy="3857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FFFFFF"/>
                  </a:solidFill>
                  <a:latin typeface="Helvetica Neue Thin"/>
                  <a:cs typeface="Helvetica Neue Thin"/>
                </a:rPr>
                <a:t>If I don’t do X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0531" y="4199184"/>
              <a:ext cx="649339" cy="3857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FFFFFF"/>
                  </a:solidFill>
                  <a:latin typeface="Helvetica Neue Thin"/>
                  <a:cs typeface="Helvetica Neue Thin"/>
                </a:rPr>
                <a:t>Pros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136596" y="4199183"/>
              <a:ext cx="745776" cy="3857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FFFFFF"/>
                  </a:solidFill>
                  <a:latin typeface="Helvetica Neue Thin"/>
                  <a:cs typeface="Helvetica Neue Thin"/>
                </a:rPr>
                <a:t>Cons</a:t>
              </a: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186394" y="4199183"/>
              <a:ext cx="1624082" cy="342242"/>
              <a:chOff x="297436" y="1430527"/>
              <a:chExt cx="1624082" cy="342242"/>
            </a:xfrm>
          </p:grpSpPr>
          <p:cxnSp>
            <p:nvCxnSpPr>
              <p:cNvPr id="23" name="Straight Connector 22"/>
              <p:cNvCxnSpPr/>
              <p:nvPr/>
            </p:nvCxnSpPr>
            <p:spPr>
              <a:xfrm>
                <a:off x="1070941" y="1430527"/>
                <a:ext cx="0" cy="342242"/>
              </a:xfrm>
              <a:prstGeom prst="line">
                <a:avLst/>
              </a:prstGeom>
              <a:ln w="952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flipH="1">
                <a:off x="297436" y="1430527"/>
                <a:ext cx="1624082" cy="0"/>
              </a:xfrm>
              <a:prstGeom prst="line">
                <a:avLst/>
              </a:prstGeom>
              <a:ln w="952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6" name="TextBox 25"/>
          <p:cNvSpPr txBox="1"/>
          <p:nvPr/>
        </p:nvSpPr>
        <p:spPr>
          <a:xfrm>
            <a:off x="2007108" y="4891007"/>
            <a:ext cx="697279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00" dirty="0">
                <a:solidFill>
                  <a:prstClr val="white"/>
                </a:solidFill>
                <a:latin typeface="Helvetica Neue Thin"/>
                <a:cs typeface="Helvetica Neue Thin"/>
              </a:rPr>
              <a:t>Photo courtesy of : </a:t>
            </a:r>
            <a:r>
              <a:rPr lang="en-US" sz="700" dirty="0" err="1">
                <a:solidFill>
                  <a:prstClr val="white"/>
                </a:solidFill>
                <a:latin typeface="Helvetica Neue Thin"/>
                <a:cs typeface="Helvetica Neue Thin"/>
              </a:rPr>
              <a:t>Shutterstock</a:t>
            </a:r>
            <a:r>
              <a:rPr lang="en-US" sz="700" dirty="0">
                <a:solidFill>
                  <a:prstClr val="white"/>
                </a:solidFill>
                <a:latin typeface="Helvetica Neue Thin"/>
                <a:cs typeface="Helvetica Neue Thin"/>
              </a:rPr>
              <a:t> images</a:t>
            </a:r>
          </a:p>
        </p:txBody>
      </p:sp>
    </p:spTree>
    <p:extLst>
      <p:ext uri="{BB962C8B-B14F-4D97-AF65-F5344CB8AC3E}">
        <p14:creationId xmlns:p14="http://schemas.microsoft.com/office/powerpoint/2010/main" val="36975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81395" y="2069209"/>
            <a:ext cx="2000018" cy="1321027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0" i="0" kern="1000" spc="0">
                <a:solidFill>
                  <a:schemeClr val="tx1"/>
                </a:solidFill>
                <a:latin typeface="+mn-lt"/>
                <a:ea typeface="+mj-ea"/>
                <a:cs typeface="Helvetica" panose="020B0604020202020204" pitchFamily="34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2000" dirty="0">
                <a:solidFill>
                  <a:srgbClr val="E6E7E8"/>
                </a:solidFill>
                <a:latin typeface="Helvetica Neue Thin"/>
                <a:cs typeface="Helvetica Neue Thin"/>
              </a:rPr>
              <a:t>Short term, you regret what you do</a:t>
            </a:r>
          </a:p>
          <a:p>
            <a:endParaRPr lang="en-US" sz="2000" dirty="0">
              <a:solidFill>
                <a:srgbClr val="E6E7E8"/>
              </a:solidFill>
              <a:latin typeface="Helvetica Neue Thin"/>
              <a:cs typeface="Helvetica Neue Thin"/>
            </a:endParaRPr>
          </a:p>
          <a:p>
            <a:r>
              <a:rPr lang="en-US" sz="2000" dirty="0">
                <a:solidFill>
                  <a:srgbClr val="E6E7E8"/>
                </a:solidFill>
                <a:latin typeface="Helvetica Neue Thin"/>
                <a:cs typeface="Helvetica Neue Thin"/>
              </a:rPr>
              <a:t>Long term, you regret what you didn’t do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00114" y="1116249"/>
            <a:ext cx="3475923" cy="217559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0" i="0" kern="1000" spc="0">
                <a:solidFill>
                  <a:schemeClr val="tx1"/>
                </a:solidFill>
                <a:latin typeface="+mn-lt"/>
                <a:ea typeface="+mj-ea"/>
                <a:cs typeface="Helvetica" panose="020B0604020202020204" pitchFamily="34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2000" dirty="0">
                <a:solidFill>
                  <a:srgbClr val="E6E7E8"/>
                </a:solidFill>
                <a:latin typeface="Helvetica Neue Thin"/>
                <a:cs typeface="Helvetica Neue Thin"/>
              </a:rPr>
              <a:t> Regrets</a:t>
            </a:r>
          </a:p>
        </p:txBody>
      </p:sp>
      <p:pic>
        <p:nvPicPr>
          <p:cNvPr id="13" name="Picture 12" descr="IPickedUpAHitchhiker.jpg"/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586201" y="0"/>
            <a:ext cx="6601246" cy="51435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952820" y="4891007"/>
            <a:ext cx="697279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00" dirty="0">
                <a:solidFill>
                  <a:prstClr val="white"/>
                </a:solidFill>
                <a:latin typeface="Helvetica Neue Thin"/>
                <a:cs typeface="Helvetica Neue Thin"/>
              </a:rPr>
              <a:t>Photo courtesy of : </a:t>
            </a:r>
            <a:r>
              <a:rPr lang="en-US" sz="700" dirty="0" err="1">
                <a:solidFill>
                  <a:prstClr val="white"/>
                </a:solidFill>
                <a:latin typeface="Helvetica Neue Thin"/>
                <a:cs typeface="Helvetica Neue Thin"/>
              </a:rPr>
              <a:t>Shutterstock</a:t>
            </a:r>
            <a:r>
              <a:rPr lang="en-US" sz="700" dirty="0">
                <a:solidFill>
                  <a:prstClr val="white"/>
                </a:solidFill>
                <a:latin typeface="Helvetica Neue Thin"/>
                <a:cs typeface="Helvetica Neue Thin"/>
              </a:rPr>
              <a:t> images</a:t>
            </a:r>
          </a:p>
        </p:txBody>
      </p:sp>
    </p:spTree>
    <p:extLst>
      <p:ext uri="{BB962C8B-B14F-4D97-AF65-F5344CB8AC3E}">
        <p14:creationId xmlns:p14="http://schemas.microsoft.com/office/powerpoint/2010/main" val="111106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201112" y="987982"/>
            <a:ext cx="2544333" cy="1321027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0" i="0" kern="1000" spc="0">
                <a:solidFill>
                  <a:schemeClr val="tx1"/>
                </a:solidFill>
                <a:latin typeface="+mn-lt"/>
                <a:ea typeface="+mj-ea"/>
                <a:cs typeface="Helvetica" panose="020B0604020202020204" pitchFamily="34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2000" dirty="0">
                <a:solidFill>
                  <a:srgbClr val="E6E7E8"/>
                </a:solidFill>
                <a:latin typeface="Helvetica Neue Thin"/>
                <a:cs typeface="Helvetica Neue Thin"/>
              </a:rPr>
              <a:t>“Engineers can change people’s lives and are among the key people in the world”</a:t>
            </a:r>
          </a:p>
          <a:p>
            <a:endParaRPr lang="en-US" sz="2000" dirty="0">
              <a:solidFill>
                <a:srgbClr val="E6E7E8"/>
              </a:solidFill>
              <a:latin typeface="Helvetica Neue Thin"/>
              <a:cs typeface="Helvetica Neue Thin"/>
            </a:endParaRPr>
          </a:p>
          <a:p>
            <a:r>
              <a:rPr lang="en-US" sz="1800" dirty="0">
                <a:solidFill>
                  <a:srgbClr val="E6E7E8"/>
                </a:solidFill>
                <a:latin typeface="Helvetica Neue Thin"/>
                <a:cs typeface="Helvetica Neue Thin"/>
              </a:rPr>
              <a:t>- Jerry Wozniak</a:t>
            </a:r>
            <a:br>
              <a:rPr lang="en-US" sz="1800" dirty="0">
                <a:solidFill>
                  <a:srgbClr val="E6E7E8"/>
                </a:solidFill>
                <a:latin typeface="Helvetica Neue Thin"/>
                <a:cs typeface="Helvetica Neue Thin"/>
              </a:rPr>
            </a:br>
            <a:r>
              <a:rPr lang="en-US" sz="1800" dirty="0">
                <a:solidFill>
                  <a:srgbClr val="E6E7E8"/>
                </a:solidFill>
                <a:latin typeface="Helvetica Neue Thin"/>
                <a:cs typeface="Helvetica Neue Thin"/>
              </a:rPr>
              <a:t>(Steve Wozniak’s Dad)</a:t>
            </a:r>
            <a:br>
              <a:rPr lang="en-US" sz="1800" dirty="0">
                <a:solidFill>
                  <a:srgbClr val="E6E7E8"/>
                </a:solidFill>
                <a:latin typeface="Helvetica Neue Thin"/>
                <a:cs typeface="Helvetica Neue Thin"/>
              </a:rPr>
            </a:br>
            <a:r>
              <a:rPr lang="en-US" sz="1800" dirty="0">
                <a:solidFill>
                  <a:srgbClr val="E6E7E8"/>
                </a:solidFill>
                <a:latin typeface="Helvetica Neue Thin"/>
                <a:cs typeface="Helvetica Neue Thin"/>
              </a:rPr>
              <a:t>Aerospace engineer, Lockheed</a:t>
            </a:r>
          </a:p>
          <a:p>
            <a:endParaRPr lang="en-US" sz="2000" dirty="0">
              <a:solidFill>
                <a:srgbClr val="E6E7E8"/>
              </a:solidFill>
              <a:latin typeface="Helvetica Neue Thin"/>
              <a:cs typeface="Helvetica Neue Thin"/>
            </a:endParaRPr>
          </a:p>
          <a:p>
            <a:endParaRPr lang="en-US" sz="2000" dirty="0">
              <a:solidFill>
                <a:srgbClr val="E6E7E8"/>
              </a:solidFill>
              <a:latin typeface="Helvetica Neue Thin"/>
              <a:cs typeface="Helvetica Neue Thi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39074" y="4891007"/>
            <a:ext cx="697279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00" dirty="0">
                <a:solidFill>
                  <a:prstClr val="white"/>
                </a:solidFill>
                <a:latin typeface="Helvetica Neue Thin"/>
                <a:cs typeface="Helvetica Neue Thin"/>
              </a:rPr>
              <a:t>Photo courtesy of : http://</a:t>
            </a:r>
            <a:r>
              <a:rPr lang="en-US" sz="700" dirty="0" err="1">
                <a:solidFill>
                  <a:prstClr val="white"/>
                </a:solidFill>
                <a:latin typeface="Helvetica Neue Thin"/>
                <a:cs typeface="Helvetica Neue Thin"/>
              </a:rPr>
              <a:t>media.nola.com</a:t>
            </a:r>
            <a:r>
              <a:rPr lang="en-US" sz="700" dirty="0">
                <a:solidFill>
                  <a:prstClr val="white"/>
                </a:solidFill>
                <a:latin typeface="Helvetica Neue Thin"/>
                <a:cs typeface="Helvetica Neue Thin"/>
              </a:rPr>
              <a:t>/</a:t>
            </a:r>
            <a:r>
              <a:rPr lang="en-US" sz="700" dirty="0" err="1">
                <a:solidFill>
                  <a:prstClr val="white"/>
                </a:solidFill>
                <a:latin typeface="Helvetica Neue Thin"/>
                <a:cs typeface="Helvetica Neue Thin"/>
              </a:rPr>
              <a:t>living_baton_rouge</a:t>
            </a:r>
            <a:r>
              <a:rPr lang="en-US" sz="700" dirty="0">
                <a:solidFill>
                  <a:prstClr val="white"/>
                </a:solidFill>
                <a:latin typeface="Helvetica Neue Thin"/>
                <a:cs typeface="Helvetica Neue Thin"/>
              </a:rPr>
              <a:t>/photo/habitat-for-humanity-</a:t>
            </a:r>
            <a:r>
              <a:rPr lang="en-US" sz="700" dirty="0" err="1">
                <a:solidFill>
                  <a:prstClr val="white"/>
                </a:solidFill>
                <a:latin typeface="Helvetica Neue Thin"/>
                <a:cs typeface="Helvetica Neue Thin"/>
              </a:rPr>
              <a:t>a75803b7cdd062e8.jpg</a:t>
            </a:r>
            <a:endParaRPr lang="en-US" sz="700" dirty="0">
              <a:solidFill>
                <a:prstClr val="white"/>
              </a:solidFill>
              <a:latin typeface="Helvetica Neue Thin"/>
              <a:cs typeface="Helvetica Neue Thin"/>
            </a:endParaRPr>
          </a:p>
        </p:txBody>
      </p:sp>
      <p:pic>
        <p:nvPicPr>
          <p:cNvPr id="2" name="Picture 1" descr="24402-050-2C2345B1.jpe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1501" y="0"/>
            <a:ext cx="624249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63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492"/>
          <p:cNvSpPr txBox="1">
            <a:spLocks/>
          </p:cNvSpPr>
          <p:nvPr/>
        </p:nvSpPr>
        <p:spPr>
          <a:xfrm>
            <a:off x="1082202" y="1518211"/>
            <a:ext cx="7198561" cy="15077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Arial" panose="020B0604020202020204" pitchFamily="34" charset="0"/>
              <a:buNone/>
            </a:pPr>
            <a:r>
              <a:rPr lang="en-US" sz="4800" dirty="0">
                <a:solidFill>
                  <a:prstClr val="white"/>
                </a:solidFill>
                <a:latin typeface="Helvetica Neue Thin"/>
                <a:ea typeface="Arial"/>
                <a:cs typeface="Helvetica Neue Thin"/>
                <a:sym typeface="Arial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46687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theme1.xml><?xml version="1.0" encoding="utf-8"?>
<a:theme xmlns:a="http://schemas.openxmlformats.org/drawingml/2006/main" name="1_Corporate Master Slides 2014">
  <a:themeElements>
    <a:clrScheme name="GlobalLogic Palette 2014">
      <a:dk1>
        <a:sysClr val="windowText" lastClr="000000"/>
      </a:dk1>
      <a:lt1>
        <a:sysClr val="window" lastClr="FFFFFF"/>
      </a:lt1>
      <a:dk2>
        <a:srgbClr val="E95836"/>
      </a:dk2>
      <a:lt2>
        <a:srgbClr val="E6E7E8"/>
      </a:lt2>
      <a:accent1>
        <a:srgbClr val="BCBEC0"/>
      </a:accent1>
      <a:accent2>
        <a:srgbClr val="6D6E71"/>
      </a:accent2>
      <a:accent3>
        <a:srgbClr val="389394"/>
      </a:accent3>
      <a:accent4>
        <a:srgbClr val="F69264"/>
      </a:accent4>
      <a:accent5>
        <a:srgbClr val="8EC549"/>
      </a:accent5>
      <a:accent6>
        <a:srgbClr val="F4D034"/>
      </a:accent6>
      <a:hlink>
        <a:srgbClr val="0070C0"/>
      </a:hlink>
      <a:folHlink>
        <a:srgbClr val="0070C0"/>
      </a:folHlink>
    </a:clrScheme>
    <a:fontScheme name="GL'1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9525"/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2775</Words>
  <Application>Microsoft Macintosh PowerPoint</Application>
  <PresentationFormat>On-screen Show (16:9)</PresentationFormat>
  <Paragraphs>410</Paragraphs>
  <Slides>44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2" baseType="lpstr">
      <vt:lpstr>Arial</vt:lpstr>
      <vt:lpstr>Helvetica</vt:lpstr>
      <vt:lpstr>Helvetica Neue</vt:lpstr>
      <vt:lpstr>Helvetica Neue Light</vt:lpstr>
      <vt:lpstr>Helvetica Neue Medium</vt:lpstr>
      <vt:lpstr>Helvetica Neue Thin</vt:lpstr>
      <vt:lpstr>Lucida Grande</vt:lpstr>
      <vt:lpstr>1_Corporate Master Slides 2014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2016-04-25T21:32:43Z</cp:lastPrinted>
  <dcterms:created xsi:type="dcterms:W3CDTF">2012-09-19T19:15:52Z</dcterms:created>
  <dcterms:modified xsi:type="dcterms:W3CDTF">2025-09-18T21:46:17Z</dcterms:modified>
</cp:coreProperties>
</file>